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3"/>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6858000" cx="12192000"/>
  <p:notesSz cx="6858000" cy="9144000"/>
  <p:embeddedFontLst>
    <p:embeddedFont>
      <p:font typeface="Robo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italic.fntdata"/><Relationship Id="rId12" Type="http://schemas.openxmlformats.org/officeDocument/2006/relationships/slide" Target="slides/slide7.xml"/><Relationship Id="rId34" Type="http://schemas.openxmlformats.org/officeDocument/2006/relationships/font" Target="fonts/Roboto-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Robo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7a98639b53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g27a98639b53_0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7a98639b53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g27a98639b53_0_1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7a98639b53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g27a98639b53_0_1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7a98639b53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g27a98639b53_0_1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7a98639b53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g27a98639b53_0_1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7a98639b53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g27a98639b53_0_1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7a98639b53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g27a98639b53_0_1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7a98639b53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g27a98639b53_0_1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7a98639b53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g27a98639b53_0_1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7a98639b53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g27a98639b53_0_1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77df26ffa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g277df26ffa1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7a98639b53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g27a98639b53_0_1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7a98639b53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g27a98639b53_0_2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7a98639b53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g27a98639b53_0_2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7a98639b53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g27a98639b53_0_2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7a98639b53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g27a98639b53_0_2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7a98639b53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g27a98639b53_0_2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7a98639b53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27a98639b53_0_2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7a98639b53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g27a98639b53_0_3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7a98639b5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g27a98639b53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75a334929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g275a334929c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7a98639b5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g27a98639b53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7a98639b5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g27a98639b53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7a98639b5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g27a98639b53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7a98639b5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g27a98639b53_0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7a98639b5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g27a98639b53_0_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Projection White">
  <p:cSld name="Cover-Projection White">
    <p:bg>
      <p:bgPr>
        <a:solidFill>
          <a:schemeClr val="lt1"/>
        </a:solidFill>
      </p:bgPr>
    </p:bg>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0" l="0" r="0" t="0"/>
          <a:stretch/>
        </p:blipFill>
        <p:spPr>
          <a:xfrm>
            <a:off x="2376487" y="2195512"/>
            <a:ext cx="7439025" cy="24669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3" name="Shape 63"/>
        <p:cNvGrpSpPr/>
        <p:nvPr/>
      </p:nvGrpSpPr>
      <p:grpSpPr>
        <a:xfrm>
          <a:off x="0" y="0"/>
          <a:ext cx="0" cy="0"/>
          <a:chOff x="0" y="0"/>
          <a:chExt cx="0" cy="0"/>
        </a:xfrm>
      </p:grpSpPr>
      <p:sp>
        <p:nvSpPr>
          <p:cNvPr id="64" name="Google Shape;64;p12"/>
          <p:cNvSpPr txBox="1"/>
          <p:nvPr>
            <p:ph type="title"/>
          </p:nvPr>
        </p:nvSpPr>
        <p:spPr>
          <a:xfrm>
            <a:off x="839788" y="902524"/>
            <a:ext cx="3932100" cy="1321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3200"/>
              <a:buFont typeface="Georgia"/>
              <a:buNone/>
              <a:defRPr b="0" i="0" sz="32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65" name="Google Shape;65;p12"/>
          <p:cNvSpPr txBox="1"/>
          <p:nvPr>
            <p:ph idx="1" type="body"/>
          </p:nvPr>
        </p:nvSpPr>
        <p:spPr>
          <a:xfrm>
            <a:off x="5183188" y="1224925"/>
            <a:ext cx="6172200" cy="4873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2"/>
              </a:buClr>
              <a:buSzPts val="3200"/>
              <a:buFont typeface="Arial"/>
              <a:buChar char="•"/>
              <a:defRPr b="0" i="0" sz="3200" u="none" cap="none" strike="noStrike">
                <a:solidFill>
                  <a:schemeClr val="dk2"/>
                </a:solidFill>
                <a:latin typeface="Arial"/>
                <a:ea typeface="Arial"/>
                <a:cs typeface="Arial"/>
                <a:sym typeface="Arial"/>
              </a:defRPr>
            </a:lvl1pPr>
            <a:lvl2pPr indent="-406400" lvl="1" marL="914400" marR="0" rtl="0" algn="l">
              <a:lnSpc>
                <a:spcPct val="90000"/>
              </a:lnSpc>
              <a:spcBef>
                <a:spcPts val="5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2pPr>
            <a:lvl3pPr indent="-381000" lvl="2" marL="13716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3pPr>
            <a:lvl4pPr indent="-355600" lvl="3" marL="18288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4pPr>
            <a:lvl5pPr indent="-355600" lvl="4" marL="22860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6" name="Google Shape;66;p12"/>
          <p:cNvSpPr txBox="1"/>
          <p:nvPr>
            <p:ph idx="2" type="body"/>
          </p:nvPr>
        </p:nvSpPr>
        <p:spPr>
          <a:xfrm>
            <a:off x="839788" y="2294900"/>
            <a:ext cx="3932100" cy="38115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2"/>
              </a:buClr>
              <a:buSzPts val="1600"/>
              <a:buFont typeface="Arial"/>
              <a:buNone/>
              <a:defRPr b="0" i="0" sz="1600" u="none" cap="none" strike="noStrike">
                <a:solidFill>
                  <a:schemeClr val="dk2"/>
                </a:solidFill>
                <a:latin typeface="Arial"/>
                <a:ea typeface="Arial"/>
                <a:cs typeface="Arial"/>
                <a:sym typeface="Arial"/>
              </a:defRPr>
            </a:lvl1pPr>
            <a:lvl2pPr indent="-228600" lvl="1" marL="914400" marR="0" rtl="0" algn="l">
              <a:lnSpc>
                <a:spcPct val="90000"/>
              </a:lnSpc>
              <a:spcBef>
                <a:spcPts val="5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90000"/>
              </a:lnSpc>
              <a:spcBef>
                <a:spcPts val="50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3pPr>
            <a:lvl4pPr indent="-228600" lvl="3" marL="1828800" marR="0" rtl="0" algn="l">
              <a:lnSpc>
                <a:spcPct val="90000"/>
              </a:lnSpc>
              <a:spcBef>
                <a:spcPts val="50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4pPr>
            <a:lvl5pPr indent="-228600" lvl="4" marL="2286000" marR="0" rtl="0" algn="l">
              <a:lnSpc>
                <a:spcPct val="90000"/>
              </a:lnSpc>
              <a:spcBef>
                <a:spcPts val="50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7" name="Google Shape;67;p1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 name="Google Shape;68;p1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 name="Google Shape;69;p1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0" name="Shape 70"/>
        <p:cNvGrpSpPr/>
        <p:nvPr/>
      </p:nvGrpSpPr>
      <p:grpSpPr>
        <a:xfrm>
          <a:off x="0" y="0"/>
          <a:ext cx="0" cy="0"/>
          <a:chOff x="0" y="0"/>
          <a:chExt cx="0" cy="0"/>
        </a:xfrm>
      </p:grpSpPr>
      <p:sp>
        <p:nvSpPr>
          <p:cNvPr id="71" name="Google Shape;71;p13"/>
          <p:cNvSpPr txBox="1"/>
          <p:nvPr>
            <p:ph type="title"/>
          </p:nvPr>
        </p:nvSpPr>
        <p:spPr>
          <a:xfrm>
            <a:off x="839788" y="926274"/>
            <a:ext cx="3932100" cy="12975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3200"/>
              <a:buFont typeface="Georgia"/>
              <a:buNone/>
              <a:defRPr b="0" i="0" sz="32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2" name="Google Shape;72;p13"/>
          <p:cNvSpPr/>
          <p:nvPr>
            <p:ph idx="2" type="pic"/>
          </p:nvPr>
        </p:nvSpPr>
        <p:spPr>
          <a:xfrm>
            <a:off x="5183188" y="1272425"/>
            <a:ext cx="6172200" cy="4873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2"/>
              </a:buClr>
              <a:buSzPts val="3200"/>
              <a:buFont typeface="Arial"/>
              <a:buNone/>
              <a:defRPr b="0" i="0" sz="32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2400"/>
              <a:buFont typeface="Arial"/>
              <a:buNone/>
              <a:defRPr b="0" i="0" sz="24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2000"/>
              <a:buFont typeface="Arial"/>
              <a:buNone/>
              <a:defRPr b="0" i="0" sz="20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2000"/>
              <a:buFont typeface="Arial"/>
              <a:buNone/>
              <a:defRPr b="0" i="0" sz="20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3" name="Google Shape;73;p13"/>
          <p:cNvSpPr txBox="1"/>
          <p:nvPr>
            <p:ph idx="1" type="body"/>
          </p:nvPr>
        </p:nvSpPr>
        <p:spPr>
          <a:xfrm>
            <a:off x="839788" y="2342400"/>
            <a:ext cx="3932100" cy="38115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2"/>
              </a:buClr>
              <a:buSzPts val="1600"/>
              <a:buFont typeface="Arial"/>
              <a:buNone/>
              <a:defRPr b="0" i="0" sz="1600" u="none" cap="none" strike="noStrike">
                <a:solidFill>
                  <a:schemeClr val="dk2"/>
                </a:solidFill>
                <a:latin typeface="Arial"/>
                <a:ea typeface="Arial"/>
                <a:cs typeface="Arial"/>
                <a:sym typeface="Arial"/>
              </a:defRPr>
            </a:lvl1pPr>
            <a:lvl2pPr indent="-228600" lvl="1" marL="914400" marR="0" rtl="0" algn="l">
              <a:lnSpc>
                <a:spcPct val="90000"/>
              </a:lnSpc>
              <a:spcBef>
                <a:spcPts val="5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90000"/>
              </a:lnSpc>
              <a:spcBef>
                <a:spcPts val="50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3pPr>
            <a:lvl4pPr indent="-228600" lvl="3" marL="1828800" marR="0" rtl="0" algn="l">
              <a:lnSpc>
                <a:spcPct val="90000"/>
              </a:lnSpc>
              <a:spcBef>
                <a:spcPts val="50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4pPr>
            <a:lvl5pPr indent="-228600" lvl="4" marL="2286000" marR="0" rtl="0" algn="l">
              <a:lnSpc>
                <a:spcPct val="90000"/>
              </a:lnSpc>
              <a:spcBef>
                <a:spcPts val="50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74" name="Google Shape;74;p1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5" name="Google Shape;75;p1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 name="Google Shape;76;p1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 name="Shape 77"/>
        <p:cNvGrpSpPr/>
        <p:nvPr/>
      </p:nvGrpSpPr>
      <p:grpSpPr>
        <a:xfrm>
          <a:off x="0" y="0"/>
          <a:ext cx="0" cy="0"/>
          <a:chOff x="0" y="0"/>
          <a:chExt cx="0" cy="0"/>
        </a:xfrm>
      </p:grpSpPr>
      <p:sp>
        <p:nvSpPr>
          <p:cNvPr id="78" name="Google Shape;78;p14"/>
          <p:cNvSpPr txBox="1"/>
          <p:nvPr>
            <p:ph type="title"/>
          </p:nvPr>
        </p:nvSpPr>
        <p:spPr>
          <a:xfrm>
            <a:off x="838200" y="973777"/>
            <a:ext cx="10515600" cy="11745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Georgia"/>
              <a:buNone/>
              <a:defRPr b="0" i="0" sz="44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9" name="Google Shape;79;p14"/>
          <p:cNvSpPr txBox="1"/>
          <p:nvPr>
            <p:ph idx="1" type="body"/>
          </p:nvPr>
        </p:nvSpPr>
        <p:spPr>
          <a:xfrm rot="5400000">
            <a:off x="4171350" y="-1005587"/>
            <a:ext cx="3849300"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0" name="Google Shape;80;p1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1" name="Google Shape;81;p1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 name="Google Shape;82;p1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 name="Shape 83"/>
        <p:cNvGrpSpPr/>
        <p:nvPr/>
      </p:nvGrpSpPr>
      <p:grpSpPr>
        <a:xfrm>
          <a:off x="0" y="0"/>
          <a:ext cx="0" cy="0"/>
          <a:chOff x="0" y="0"/>
          <a:chExt cx="0" cy="0"/>
        </a:xfrm>
      </p:grpSpPr>
      <p:sp>
        <p:nvSpPr>
          <p:cNvPr id="84" name="Google Shape;84;p15"/>
          <p:cNvSpPr txBox="1"/>
          <p:nvPr>
            <p:ph type="title"/>
          </p:nvPr>
        </p:nvSpPr>
        <p:spPr>
          <a:xfrm rot="5400000">
            <a:off x="7425900" y="2249025"/>
            <a:ext cx="5226900" cy="26289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Georgia"/>
              <a:buNone/>
              <a:defRPr b="0" i="0" sz="44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5" name="Google Shape;85;p15"/>
          <p:cNvSpPr txBox="1"/>
          <p:nvPr>
            <p:ph idx="1" type="body"/>
          </p:nvPr>
        </p:nvSpPr>
        <p:spPr>
          <a:xfrm rot="5400000">
            <a:off x="2091900" y="-303675"/>
            <a:ext cx="5226900"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6" name="Google Shape;86;p1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7" name="Google Shape;87;p1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Cover-Title with Logo">
  <p:cSld name="White Cover-Title with Logo">
    <p:bg>
      <p:bgPr>
        <a:solidFill>
          <a:schemeClr val="lt1"/>
        </a:solidFill>
      </p:bgPr>
    </p:bg>
    <p:spTree>
      <p:nvGrpSpPr>
        <p:cNvPr id="10" name="Shape 10"/>
        <p:cNvGrpSpPr/>
        <p:nvPr/>
      </p:nvGrpSpPr>
      <p:grpSpPr>
        <a:xfrm>
          <a:off x="0" y="0"/>
          <a:ext cx="0" cy="0"/>
          <a:chOff x="0" y="0"/>
          <a:chExt cx="0" cy="0"/>
        </a:xfrm>
      </p:grpSpPr>
      <p:sp>
        <p:nvSpPr>
          <p:cNvPr id="11" name="Google Shape;11;p3"/>
          <p:cNvSpPr txBox="1"/>
          <p:nvPr>
            <p:ph idx="1" type="subTitle"/>
          </p:nvPr>
        </p:nvSpPr>
        <p:spPr>
          <a:xfrm>
            <a:off x="1524000" y="4484905"/>
            <a:ext cx="9144000" cy="1075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100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lnSpc>
                <a:spcPct val="90000"/>
              </a:lnSpc>
              <a:spcBef>
                <a:spcPts val="500"/>
              </a:spcBef>
              <a:spcAft>
                <a:spcPts val="0"/>
              </a:spcAft>
              <a:buClr>
                <a:schemeClr val="dk2"/>
              </a:buClr>
              <a:buSzPts val="2000"/>
              <a:buFont typeface="Arial"/>
              <a:buNone/>
              <a:defRPr b="0" i="0" sz="2000" u="none" cap="none" strike="noStrike">
                <a:solidFill>
                  <a:schemeClr val="dk2"/>
                </a:solidFill>
                <a:latin typeface="Arial"/>
                <a:ea typeface="Arial"/>
                <a:cs typeface="Arial"/>
                <a:sym typeface="Arial"/>
              </a:defRPr>
            </a:lvl2pPr>
            <a:lvl3pPr lvl="2" marR="0" rtl="0" algn="ctr">
              <a:lnSpc>
                <a:spcPct val="90000"/>
              </a:lnSpc>
              <a:spcBef>
                <a:spcPts val="50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3pPr>
            <a:lvl4pPr lvl="3" marR="0" rtl="0" algn="ctr">
              <a:lnSpc>
                <a:spcPct val="90000"/>
              </a:lnSpc>
              <a:spcBef>
                <a:spcPts val="500"/>
              </a:spcBef>
              <a:spcAft>
                <a:spcPts val="0"/>
              </a:spcAft>
              <a:buClr>
                <a:schemeClr val="dk2"/>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0000"/>
              </a:lnSpc>
              <a:spcBef>
                <a:spcPts val="500"/>
              </a:spcBef>
              <a:spcAft>
                <a:spcPts val="0"/>
              </a:spcAft>
              <a:buClr>
                <a:schemeClr val="dk2"/>
              </a:buClr>
              <a:buSzPts val="1600"/>
              <a:buFont typeface="Arial"/>
              <a:buNone/>
              <a:defRPr b="0" i="0" sz="1600" u="none" cap="none" strike="noStrike">
                <a:solidFill>
                  <a:schemeClr val="dk2"/>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pic>
        <p:nvPicPr>
          <p:cNvPr id="12" name="Google Shape;12;p3"/>
          <p:cNvPicPr preferRelativeResize="0"/>
          <p:nvPr/>
        </p:nvPicPr>
        <p:blipFill rotWithShape="1">
          <a:blip r:embed="rId2">
            <a:alphaModFix/>
          </a:blip>
          <a:srcRect b="0" l="0" r="0" t="0"/>
          <a:stretch/>
        </p:blipFill>
        <p:spPr>
          <a:xfrm>
            <a:off x="3314918" y="1201978"/>
            <a:ext cx="5629274" cy="1866815"/>
          </a:xfrm>
          <a:prstGeom prst="rect">
            <a:avLst/>
          </a:prstGeom>
          <a:noFill/>
          <a:ln>
            <a:noFill/>
          </a:ln>
        </p:spPr>
      </p:pic>
      <p:sp>
        <p:nvSpPr>
          <p:cNvPr id="13" name="Google Shape;13;p3"/>
          <p:cNvSpPr txBox="1"/>
          <p:nvPr>
            <p:ph idx="2" type="body"/>
          </p:nvPr>
        </p:nvSpPr>
        <p:spPr>
          <a:xfrm>
            <a:off x="1524000" y="3132668"/>
            <a:ext cx="9144000" cy="1267200"/>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000"/>
              </a:spcBef>
              <a:spcAft>
                <a:spcPts val="0"/>
              </a:spcAft>
              <a:buClr>
                <a:schemeClr val="dk2"/>
              </a:buClr>
              <a:buSzPts val="4400"/>
              <a:buFont typeface="Arial"/>
              <a:buNone/>
              <a:defRPr b="0" i="0" sz="4400" u="none" cap="none" strike="noStrike">
                <a:solidFill>
                  <a:schemeClr val="dk2"/>
                </a:solidFill>
                <a:latin typeface="Georgia"/>
                <a:ea typeface="Georgia"/>
                <a:cs typeface="Georgia"/>
                <a:sym typeface="Georgia"/>
              </a:defRPr>
            </a:lvl1pPr>
            <a:lvl2pPr indent="-228600" lvl="1" marL="914400" marR="0" rtl="0" algn="l">
              <a:lnSpc>
                <a:spcPct val="90000"/>
              </a:lnSpc>
              <a:spcBef>
                <a:spcPts val="500"/>
              </a:spcBef>
              <a:spcAft>
                <a:spcPts val="0"/>
              </a:spcAft>
              <a:buClr>
                <a:schemeClr val="dk2"/>
              </a:buClr>
              <a:buSzPts val="2400"/>
              <a:buFont typeface="Arial"/>
              <a:buNone/>
              <a:defRPr b="0" i="0" sz="2400" u="none" cap="none" strike="noStrike">
                <a:solidFill>
                  <a:schemeClr val="dk2"/>
                </a:solidFill>
                <a:latin typeface="Arial"/>
                <a:ea typeface="Arial"/>
                <a:cs typeface="Arial"/>
                <a:sym typeface="Arial"/>
              </a:defRPr>
            </a:lvl2pPr>
            <a:lvl3pPr indent="-228600" lvl="2" marL="1371600" marR="0" rtl="0" algn="l">
              <a:lnSpc>
                <a:spcPct val="90000"/>
              </a:lnSpc>
              <a:spcBef>
                <a:spcPts val="500"/>
              </a:spcBef>
              <a:spcAft>
                <a:spcPts val="0"/>
              </a:spcAft>
              <a:buClr>
                <a:schemeClr val="dk2"/>
              </a:buClr>
              <a:buSzPts val="2000"/>
              <a:buFont typeface="Arial"/>
              <a:buNone/>
              <a:defRPr b="0" i="0" sz="2000" u="none" cap="none" strike="noStrike">
                <a:solidFill>
                  <a:schemeClr val="dk2"/>
                </a:solidFill>
                <a:latin typeface="Arial"/>
                <a:ea typeface="Arial"/>
                <a:cs typeface="Arial"/>
                <a:sym typeface="Arial"/>
              </a:defRPr>
            </a:lvl3pPr>
            <a:lvl4pPr indent="-228600" lvl="3" marL="1828800" marR="0" rtl="0" algn="l">
              <a:lnSpc>
                <a:spcPct val="90000"/>
              </a:lnSpc>
              <a:spcBef>
                <a:spcPts val="50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4pPr>
            <a:lvl5pPr indent="-228600" lvl="4" marL="2286000" marR="0" rtl="0" algn="l">
              <a:lnSpc>
                <a:spcPct val="90000"/>
              </a:lnSpc>
              <a:spcBef>
                <a:spcPts val="50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 name="Shape 20"/>
        <p:cNvGrpSpPr/>
        <p:nvPr/>
      </p:nvGrpSpPr>
      <p:grpSpPr>
        <a:xfrm>
          <a:off x="0" y="0"/>
          <a:ext cx="0" cy="0"/>
          <a:chOff x="0" y="0"/>
          <a:chExt cx="0" cy="0"/>
        </a:xfrm>
      </p:grpSpPr>
      <p:sp>
        <p:nvSpPr>
          <p:cNvPr id="21" name="Google Shape;21;p5"/>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Clr>
                <a:schemeClr val="dk2"/>
              </a:buClr>
              <a:buSzPts val="6000"/>
              <a:buFont typeface="Georgia"/>
              <a:buNone/>
              <a:defRPr b="0" i="0" sz="60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2" name="Google Shape;22;p5"/>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dk2"/>
              </a:buClr>
              <a:buSzPts val="2400"/>
              <a:buFont typeface="Arial"/>
              <a:buNone/>
              <a:defRPr b="0" i="0" sz="2400" u="none" cap="none" strike="noStrike">
                <a:solidFill>
                  <a:schemeClr val="dk2"/>
                </a:solidFill>
                <a:latin typeface="Arial"/>
                <a:ea typeface="Arial"/>
                <a:cs typeface="Arial"/>
                <a:sym typeface="Arial"/>
              </a:defRPr>
            </a:lvl1pPr>
            <a:lvl2pPr lvl="1" marR="0" rtl="0" algn="ctr">
              <a:lnSpc>
                <a:spcPct val="90000"/>
              </a:lnSpc>
              <a:spcBef>
                <a:spcPts val="500"/>
              </a:spcBef>
              <a:spcAft>
                <a:spcPts val="0"/>
              </a:spcAft>
              <a:buClr>
                <a:schemeClr val="dk2"/>
              </a:buClr>
              <a:buSzPts val="2000"/>
              <a:buFont typeface="Arial"/>
              <a:buNone/>
              <a:defRPr b="0" i="0" sz="2000" u="none" cap="none" strike="noStrike">
                <a:solidFill>
                  <a:schemeClr val="dk2"/>
                </a:solidFill>
                <a:latin typeface="Arial"/>
                <a:ea typeface="Arial"/>
                <a:cs typeface="Arial"/>
                <a:sym typeface="Arial"/>
              </a:defRPr>
            </a:lvl2pPr>
            <a:lvl3pPr lvl="2" marR="0" rtl="0" algn="ctr">
              <a:lnSpc>
                <a:spcPct val="90000"/>
              </a:lnSpc>
              <a:spcBef>
                <a:spcPts val="50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3pPr>
            <a:lvl4pPr lvl="3" marR="0" rtl="0" algn="ctr">
              <a:lnSpc>
                <a:spcPct val="90000"/>
              </a:lnSpc>
              <a:spcBef>
                <a:spcPts val="500"/>
              </a:spcBef>
              <a:spcAft>
                <a:spcPts val="0"/>
              </a:spcAft>
              <a:buClr>
                <a:schemeClr val="dk2"/>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0000"/>
              </a:lnSpc>
              <a:spcBef>
                <a:spcPts val="500"/>
              </a:spcBef>
              <a:spcAft>
                <a:spcPts val="0"/>
              </a:spcAft>
              <a:buClr>
                <a:schemeClr val="dk2"/>
              </a:buClr>
              <a:buSzPts val="1600"/>
              <a:buFont typeface="Arial"/>
              <a:buNone/>
              <a:defRPr b="0" i="0" sz="1600" u="none" cap="none" strike="noStrike">
                <a:solidFill>
                  <a:schemeClr val="dk2"/>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23" name="Google Shape;23;p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 name="Google Shape;24;p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5" name="Google Shape;25;p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 name="Shape 26"/>
        <p:cNvGrpSpPr/>
        <p:nvPr/>
      </p:nvGrpSpPr>
      <p:grpSpPr>
        <a:xfrm>
          <a:off x="0" y="0"/>
          <a:ext cx="0" cy="0"/>
          <a:chOff x="0" y="0"/>
          <a:chExt cx="0" cy="0"/>
        </a:xfrm>
      </p:grpSpPr>
      <p:sp>
        <p:nvSpPr>
          <p:cNvPr id="27" name="Google Shape;27;p6"/>
          <p:cNvSpPr txBox="1"/>
          <p:nvPr>
            <p:ph type="title"/>
          </p:nvPr>
        </p:nvSpPr>
        <p:spPr>
          <a:xfrm>
            <a:off x="838200" y="973777"/>
            <a:ext cx="10515600" cy="11745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Georgia"/>
              <a:buNone/>
              <a:defRPr b="0" i="0" sz="44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8" name="Google Shape;28;p6"/>
          <p:cNvSpPr txBox="1"/>
          <p:nvPr>
            <p:ph idx="1" type="body"/>
          </p:nvPr>
        </p:nvSpPr>
        <p:spPr>
          <a:xfrm>
            <a:off x="838200" y="2327563"/>
            <a:ext cx="10515600" cy="3849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9" name="Google Shape;29;p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0" name="Google Shape;30;p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1" name="Google Shape;31;p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7"/>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6000"/>
              <a:buFont typeface="Georgia"/>
              <a:buNone/>
              <a:defRPr b="0" i="0" sz="60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4" name="Google Shape;34;p7"/>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9pPr>
          </a:lstStyle>
          <a:p/>
        </p:txBody>
      </p:sp>
      <p:sp>
        <p:nvSpPr>
          <p:cNvPr id="35" name="Google Shape;35;p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6" name="Google Shape;36;p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 name="Google Shape;37;p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8"/>
          <p:cNvSpPr txBox="1"/>
          <p:nvPr>
            <p:ph type="title"/>
          </p:nvPr>
        </p:nvSpPr>
        <p:spPr>
          <a:xfrm>
            <a:off x="838200" y="1021278"/>
            <a:ext cx="10515600" cy="1091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Georgia"/>
              <a:buNone/>
              <a:defRPr b="0" i="0" sz="44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40" name="Google Shape;40;p8"/>
          <p:cNvSpPr txBox="1"/>
          <p:nvPr>
            <p:ph idx="1" type="body"/>
          </p:nvPr>
        </p:nvSpPr>
        <p:spPr>
          <a:xfrm>
            <a:off x="838200" y="2291937"/>
            <a:ext cx="5181600" cy="38850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1" name="Google Shape;41;p8"/>
          <p:cNvSpPr txBox="1"/>
          <p:nvPr>
            <p:ph idx="2" type="body"/>
          </p:nvPr>
        </p:nvSpPr>
        <p:spPr>
          <a:xfrm>
            <a:off x="6172200" y="2291937"/>
            <a:ext cx="5181600" cy="38850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 name="Google Shape;42;p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 name="Google Shape;43;p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 name="Google Shape;44;p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9"/>
          <p:cNvSpPr txBox="1"/>
          <p:nvPr>
            <p:ph type="title"/>
          </p:nvPr>
        </p:nvSpPr>
        <p:spPr>
          <a:xfrm>
            <a:off x="838200" y="914400"/>
            <a:ext cx="10515600" cy="1268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Georgia"/>
              <a:buNone/>
              <a:defRPr b="0" i="0" sz="44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47" name="Google Shape;47;p9"/>
          <p:cNvSpPr txBox="1"/>
          <p:nvPr>
            <p:ph idx="1" type="body"/>
          </p:nvPr>
        </p:nvSpPr>
        <p:spPr>
          <a:xfrm>
            <a:off x="836612" y="2182813"/>
            <a:ext cx="5157900" cy="823800"/>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2"/>
              </a:buClr>
              <a:buSzPts val="2400"/>
              <a:buFont typeface="Arial"/>
              <a:buNone/>
              <a:defRPr b="1" i="0" sz="2400" u="none" cap="none" strike="noStrike">
                <a:solidFill>
                  <a:schemeClr val="dk2"/>
                </a:solidFill>
                <a:latin typeface="Arial"/>
                <a:ea typeface="Arial"/>
                <a:cs typeface="Arial"/>
                <a:sym typeface="Arial"/>
              </a:defRPr>
            </a:lvl1pPr>
            <a:lvl2pPr indent="-228600" lvl="1" marL="914400" marR="0" rtl="0" algn="l">
              <a:lnSpc>
                <a:spcPct val="90000"/>
              </a:lnSpc>
              <a:spcBef>
                <a:spcPts val="5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2pPr>
            <a:lvl3pPr indent="-228600" lvl="2" marL="1371600" marR="0" rtl="0" algn="l">
              <a:lnSpc>
                <a:spcPct val="90000"/>
              </a:lnSpc>
              <a:spcBef>
                <a:spcPts val="500"/>
              </a:spcBef>
              <a:spcAft>
                <a:spcPts val="0"/>
              </a:spcAft>
              <a:buClr>
                <a:schemeClr val="dk2"/>
              </a:buClr>
              <a:buSzPts val="1800"/>
              <a:buFont typeface="Arial"/>
              <a:buNone/>
              <a:defRPr b="1" i="0" sz="1800" u="none" cap="none" strike="noStrike">
                <a:solidFill>
                  <a:schemeClr val="dk2"/>
                </a:solidFill>
                <a:latin typeface="Arial"/>
                <a:ea typeface="Arial"/>
                <a:cs typeface="Arial"/>
                <a:sym typeface="Arial"/>
              </a:defRPr>
            </a:lvl3pPr>
            <a:lvl4pPr indent="-228600" lvl="3" marL="1828800" marR="0" rtl="0" algn="l">
              <a:lnSpc>
                <a:spcPct val="90000"/>
              </a:lnSpc>
              <a:spcBef>
                <a:spcPts val="500"/>
              </a:spcBef>
              <a:spcAft>
                <a:spcPts val="0"/>
              </a:spcAft>
              <a:buClr>
                <a:schemeClr val="dk2"/>
              </a:buClr>
              <a:buSzPts val="1600"/>
              <a:buFont typeface="Arial"/>
              <a:buNone/>
              <a:defRPr b="1" i="0" sz="1600" u="none" cap="none" strike="noStrike">
                <a:solidFill>
                  <a:schemeClr val="dk2"/>
                </a:solidFill>
                <a:latin typeface="Arial"/>
                <a:ea typeface="Arial"/>
                <a:cs typeface="Arial"/>
                <a:sym typeface="Arial"/>
              </a:defRPr>
            </a:lvl4pPr>
            <a:lvl5pPr indent="-228600" lvl="4" marL="2286000" marR="0" rtl="0" algn="l">
              <a:lnSpc>
                <a:spcPct val="90000"/>
              </a:lnSpc>
              <a:spcBef>
                <a:spcPts val="500"/>
              </a:spcBef>
              <a:spcAft>
                <a:spcPts val="0"/>
              </a:spcAft>
              <a:buClr>
                <a:schemeClr val="dk2"/>
              </a:buClr>
              <a:buSzPts val="1600"/>
              <a:buFont typeface="Arial"/>
              <a:buNone/>
              <a:defRPr b="1" i="0" sz="1600" u="none" cap="none" strike="noStrike">
                <a:solidFill>
                  <a:schemeClr val="dk2"/>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8" name="Google Shape;48;p9"/>
          <p:cNvSpPr txBox="1"/>
          <p:nvPr>
            <p:ph idx="2" type="body"/>
          </p:nvPr>
        </p:nvSpPr>
        <p:spPr>
          <a:xfrm>
            <a:off x="839788" y="3006725"/>
            <a:ext cx="5157900" cy="31830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9" name="Google Shape;49;p9"/>
          <p:cNvSpPr txBox="1"/>
          <p:nvPr>
            <p:ph idx="3" type="body"/>
          </p:nvPr>
        </p:nvSpPr>
        <p:spPr>
          <a:xfrm>
            <a:off x="6169024" y="2182813"/>
            <a:ext cx="5183100" cy="823800"/>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2"/>
              </a:buClr>
              <a:buSzPts val="2400"/>
              <a:buFont typeface="Arial"/>
              <a:buNone/>
              <a:defRPr b="1" i="0" sz="2400" u="none" cap="none" strike="noStrike">
                <a:solidFill>
                  <a:schemeClr val="dk2"/>
                </a:solidFill>
                <a:latin typeface="Arial"/>
                <a:ea typeface="Arial"/>
                <a:cs typeface="Arial"/>
                <a:sym typeface="Arial"/>
              </a:defRPr>
            </a:lvl1pPr>
            <a:lvl2pPr indent="-228600" lvl="1" marL="914400" marR="0" rtl="0" algn="l">
              <a:lnSpc>
                <a:spcPct val="90000"/>
              </a:lnSpc>
              <a:spcBef>
                <a:spcPts val="5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2pPr>
            <a:lvl3pPr indent="-228600" lvl="2" marL="1371600" marR="0" rtl="0" algn="l">
              <a:lnSpc>
                <a:spcPct val="90000"/>
              </a:lnSpc>
              <a:spcBef>
                <a:spcPts val="500"/>
              </a:spcBef>
              <a:spcAft>
                <a:spcPts val="0"/>
              </a:spcAft>
              <a:buClr>
                <a:schemeClr val="dk2"/>
              </a:buClr>
              <a:buSzPts val="1800"/>
              <a:buFont typeface="Arial"/>
              <a:buNone/>
              <a:defRPr b="1" i="0" sz="1800" u="none" cap="none" strike="noStrike">
                <a:solidFill>
                  <a:schemeClr val="dk2"/>
                </a:solidFill>
                <a:latin typeface="Arial"/>
                <a:ea typeface="Arial"/>
                <a:cs typeface="Arial"/>
                <a:sym typeface="Arial"/>
              </a:defRPr>
            </a:lvl3pPr>
            <a:lvl4pPr indent="-228600" lvl="3" marL="1828800" marR="0" rtl="0" algn="l">
              <a:lnSpc>
                <a:spcPct val="90000"/>
              </a:lnSpc>
              <a:spcBef>
                <a:spcPts val="500"/>
              </a:spcBef>
              <a:spcAft>
                <a:spcPts val="0"/>
              </a:spcAft>
              <a:buClr>
                <a:schemeClr val="dk2"/>
              </a:buClr>
              <a:buSzPts val="1600"/>
              <a:buFont typeface="Arial"/>
              <a:buNone/>
              <a:defRPr b="1" i="0" sz="1600" u="none" cap="none" strike="noStrike">
                <a:solidFill>
                  <a:schemeClr val="dk2"/>
                </a:solidFill>
                <a:latin typeface="Arial"/>
                <a:ea typeface="Arial"/>
                <a:cs typeface="Arial"/>
                <a:sym typeface="Arial"/>
              </a:defRPr>
            </a:lvl4pPr>
            <a:lvl5pPr indent="-228600" lvl="4" marL="2286000" marR="0" rtl="0" algn="l">
              <a:lnSpc>
                <a:spcPct val="90000"/>
              </a:lnSpc>
              <a:spcBef>
                <a:spcPts val="500"/>
              </a:spcBef>
              <a:spcAft>
                <a:spcPts val="0"/>
              </a:spcAft>
              <a:buClr>
                <a:schemeClr val="dk2"/>
              </a:buClr>
              <a:buSzPts val="1600"/>
              <a:buFont typeface="Arial"/>
              <a:buNone/>
              <a:defRPr b="1" i="0" sz="1600" u="none" cap="none" strike="noStrike">
                <a:solidFill>
                  <a:schemeClr val="dk2"/>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50" name="Google Shape;50;p9"/>
          <p:cNvSpPr txBox="1"/>
          <p:nvPr>
            <p:ph idx="4" type="body"/>
          </p:nvPr>
        </p:nvSpPr>
        <p:spPr>
          <a:xfrm>
            <a:off x="6172200" y="3006725"/>
            <a:ext cx="5183100" cy="31830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 name="Google Shape;51;p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2" name="Google Shape;52;p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3" name="Google Shape;53;p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sp>
        <p:nvSpPr>
          <p:cNvPr id="55" name="Google Shape;55;p10"/>
          <p:cNvSpPr txBox="1"/>
          <p:nvPr>
            <p:ph type="title"/>
          </p:nvPr>
        </p:nvSpPr>
        <p:spPr>
          <a:xfrm>
            <a:off x="838200" y="973777"/>
            <a:ext cx="10515600" cy="11745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Georgia"/>
              <a:buNone/>
              <a:defRPr b="0" i="0" sz="44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6" name="Google Shape;56;p1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7" name="Google Shape;57;p1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 name="Google Shape;58;p1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
        <p:nvSpPr>
          <p:cNvPr id="60" name="Google Shape;60;p1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1" name="Google Shape;61;p1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2" name="Google Shape;62;p1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2.xml"/><Relationship Id="rId10" Type="http://schemas.openxmlformats.org/officeDocument/2006/relationships/slideLayout" Target="../slideLayouts/slideLayout11.xml"/><Relationship Id="rId13" Type="http://schemas.openxmlformats.org/officeDocument/2006/relationships/theme" Target="../theme/theme3.xml"/><Relationship Id="rId12" Type="http://schemas.openxmlformats.org/officeDocument/2006/relationships/slideLayout" Target="../slideLayouts/slideLayout13.xml"/><Relationship Id="rId1" Type="http://schemas.openxmlformats.org/officeDocument/2006/relationships/image" Target="../media/image2.jpg"/><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Georgia"/>
              <a:buNone/>
              <a:defRPr b="0" i="0" sz="44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4" name="Shape 14"/>
        <p:cNvGrpSpPr/>
        <p:nvPr/>
      </p:nvGrpSpPr>
      <p:grpSpPr>
        <a:xfrm>
          <a:off x="0" y="0"/>
          <a:ext cx="0" cy="0"/>
          <a:chOff x="0" y="0"/>
          <a:chExt cx="0" cy="0"/>
        </a:xfrm>
      </p:grpSpPr>
      <p:sp>
        <p:nvSpPr>
          <p:cNvPr id="15" name="Google Shape;15;p4"/>
          <p:cNvSpPr txBox="1"/>
          <p:nvPr>
            <p:ph type="title"/>
          </p:nvPr>
        </p:nvSpPr>
        <p:spPr>
          <a:xfrm>
            <a:off x="838200" y="973777"/>
            <a:ext cx="10515600" cy="11745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Georgia"/>
              <a:buNone/>
              <a:defRPr b="0" i="0" sz="44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6" name="Google Shape;16;p4"/>
          <p:cNvSpPr txBox="1"/>
          <p:nvPr>
            <p:ph idx="1" type="body"/>
          </p:nvPr>
        </p:nvSpPr>
        <p:spPr>
          <a:xfrm>
            <a:off x="838200" y="2327563"/>
            <a:ext cx="10515600" cy="3849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 name="Google Shape;17;p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 name="Google Shape;18;p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 name="Google Shape;19;p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1.png"/><Relationship Id="rId4" Type="http://schemas.openxmlformats.org/officeDocument/2006/relationships/image" Target="../media/image38.png"/><Relationship Id="rId5" Type="http://schemas.openxmlformats.org/officeDocument/2006/relationships/image" Target="../media/image28.png"/><Relationship Id="rId6" Type="http://schemas.openxmlformats.org/officeDocument/2006/relationships/image" Target="../media/image30.png"/><Relationship Id="rId7"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36.png"/><Relationship Id="rId5" Type="http://schemas.openxmlformats.org/officeDocument/2006/relationships/image" Target="../media/image35.png"/><Relationship Id="rId6" Type="http://schemas.openxmlformats.org/officeDocument/2006/relationships/image" Target="../media/image33.png"/><Relationship Id="rId7" Type="http://schemas.openxmlformats.org/officeDocument/2006/relationships/image" Target="../media/image31.png"/><Relationship Id="rId8"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7.png"/><Relationship Id="rId4" Type="http://schemas.openxmlformats.org/officeDocument/2006/relationships/image" Target="../media/image40.png"/><Relationship Id="rId5" Type="http://schemas.openxmlformats.org/officeDocument/2006/relationships/image" Target="../media/image29.png"/><Relationship Id="rId6" Type="http://schemas.openxmlformats.org/officeDocument/2006/relationships/image" Target="../media/image32.png"/><Relationship Id="rId7"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9.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6.png"/><Relationship Id="rId4" Type="http://schemas.openxmlformats.org/officeDocument/2006/relationships/image" Target="../media/image43.png"/><Relationship Id="rId9" Type="http://schemas.openxmlformats.org/officeDocument/2006/relationships/image" Target="../media/image50.png"/><Relationship Id="rId5" Type="http://schemas.openxmlformats.org/officeDocument/2006/relationships/image" Target="../media/image45.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2.png"/><Relationship Id="rId4" Type="http://schemas.openxmlformats.org/officeDocument/2006/relationships/image" Target="../media/image56.png"/><Relationship Id="rId5" Type="http://schemas.openxmlformats.org/officeDocument/2006/relationships/image" Target="../media/image51.png"/><Relationship Id="rId6" Type="http://schemas.openxmlformats.org/officeDocument/2006/relationships/image" Target="../media/image5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4.pn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9.png"/><Relationship Id="rId4" Type="http://schemas.openxmlformats.org/officeDocument/2006/relationships/image" Target="../media/image57.png"/><Relationship Id="rId5" Type="http://schemas.openxmlformats.org/officeDocument/2006/relationships/image" Target="../media/image60.png"/><Relationship Id="rId6" Type="http://schemas.openxmlformats.org/officeDocument/2006/relationships/image" Target="../media/image5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6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21.png"/><Relationship Id="rId5"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dk2"/>
              </a:buClr>
              <a:buSzPts val="6000"/>
              <a:buFont typeface="Georgia"/>
              <a:buNone/>
            </a:pPr>
            <a:r>
              <a:rPr lang="en-US" sz="5000"/>
              <a:t>CSC 250: Foundations of Computer Science I</a:t>
            </a:r>
            <a:endParaRPr b="0" i="0" sz="5000" u="none" cap="none" strike="noStrike">
              <a:solidFill>
                <a:schemeClr val="dk2"/>
              </a:solidFill>
              <a:latin typeface="Georgia"/>
              <a:ea typeface="Georgia"/>
              <a:cs typeface="Georgia"/>
              <a:sym typeface="Georgia"/>
            </a:endParaRPr>
          </a:p>
        </p:txBody>
      </p:sp>
      <p:sp>
        <p:nvSpPr>
          <p:cNvPr id="94" name="Google Shape;94;p16"/>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2"/>
              </a:buClr>
              <a:buSzPts val="2400"/>
              <a:buFont typeface="Arial"/>
              <a:buNone/>
            </a:pPr>
            <a:r>
              <a:rPr lang="en-US"/>
              <a:t>Fall 2023 - Lecture 7</a:t>
            </a:r>
            <a:endParaRPr/>
          </a:p>
          <a:p>
            <a:pPr indent="0" lvl="0" marL="0" marR="0" rtl="0" algn="ctr">
              <a:lnSpc>
                <a:spcPct val="90000"/>
              </a:lnSpc>
              <a:spcBef>
                <a:spcPts val="0"/>
              </a:spcBef>
              <a:spcAft>
                <a:spcPts val="0"/>
              </a:spcAft>
              <a:buClr>
                <a:schemeClr val="dk2"/>
              </a:buClr>
              <a:buSzPts val="2400"/>
              <a:buFont typeface="Arial"/>
              <a:buNone/>
            </a:pPr>
            <a:r>
              <a:t/>
            </a:r>
            <a:endParaRPr/>
          </a:p>
          <a:p>
            <a:pPr indent="0" lvl="0" marL="0" marR="0" rtl="0" algn="ctr">
              <a:lnSpc>
                <a:spcPct val="90000"/>
              </a:lnSpc>
              <a:spcBef>
                <a:spcPts val="0"/>
              </a:spcBef>
              <a:spcAft>
                <a:spcPts val="0"/>
              </a:spcAft>
              <a:buClr>
                <a:schemeClr val="dk2"/>
              </a:buClr>
              <a:buSzPts val="2400"/>
              <a:buFont typeface="Arial"/>
              <a:buNone/>
            </a:pPr>
            <a:r>
              <a:rPr lang="en-US" sz="1500"/>
              <a:t>Amitabha Dey</a:t>
            </a:r>
            <a:endParaRPr sz="1500"/>
          </a:p>
          <a:p>
            <a:pPr indent="0" lvl="0" marL="0" marR="0" rtl="0" algn="ctr">
              <a:lnSpc>
                <a:spcPct val="90000"/>
              </a:lnSpc>
              <a:spcBef>
                <a:spcPts val="0"/>
              </a:spcBef>
              <a:spcAft>
                <a:spcPts val="0"/>
              </a:spcAft>
              <a:buClr>
                <a:schemeClr val="dk2"/>
              </a:buClr>
              <a:buSzPts val="2400"/>
              <a:buFont typeface="Arial"/>
              <a:buNone/>
            </a:pPr>
            <a:r>
              <a:t/>
            </a:r>
            <a:endParaRPr/>
          </a:p>
          <a:p>
            <a:pPr indent="0" lvl="0" marL="0" marR="0" rtl="0" algn="ctr">
              <a:lnSpc>
                <a:spcPct val="90000"/>
              </a:lnSpc>
              <a:spcBef>
                <a:spcPts val="0"/>
              </a:spcBef>
              <a:spcAft>
                <a:spcPts val="0"/>
              </a:spcAft>
              <a:buClr>
                <a:schemeClr val="dk2"/>
              </a:buClr>
              <a:buSzPts val="2400"/>
              <a:buFont typeface="Arial"/>
              <a:buNone/>
            </a:pPr>
            <a:r>
              <a:t/>
            </a:r>
            <a:endParaRPr/>
          </a:p>
          <a:p>
            <a:pPr indent="0" lvl="0" marL="0" marR="0" rtl="0" algn="ctr">
              <a:lnSpc>
                <a:spcPct val="90000"/>
              </a:lnSpc>
              <a:spcBef>
                <a:spcPts val="0"/>
              </a:spcBef>
              <a:spcAft>
                <a:spcPts val="0"/>
              </a:spcAft>
              <a:buClr>
                <a:schemeClr val="dk2"/>
              </a:buClr>
              <a:buSzPts val="2400"/>
              <a:buFont typeface="Arial"/>
              <a:buNone/>
            </a:pPr>
            <a:r>
              <a:t/>
            </a:r>
            <a:endParaRPr/>
          </a:p>
          <a:p>
            <a:pPr indent="0" lvl="0" marL="0" marR="0" rtl="0" algn="ctr">
              <a:lnSpc>
                <a:spcPct val="90000"/>
              </a:lnSpc>
              <a:spcBef>
                <a:spcPts val="0"/>
              </a:spcBef>
              <a:spcAft>
                <a:spcPts val="0"/>
              </a:spcAft>
              <a:buClr>
                <a:schemeClr val="dk2"/>
              </a:buClr>
              <a:buSzPts val="2400"/>
              <a:buFont typeface="Arial"/>
              <a:buNone/>
            </a:pPr>
            <a:r>
              <a:rPr lang="en-US"/>
              <a:t>Department</a:t>
            </a:r>
            <a:r>
              <a:rPr lang="en-US"/>
              <a:t> of Computer Science</a:t>
            </a:r>
            <a:endParaRPr/>
          </a:p>
          <a:p>
            <a:pPr indent="0" lvl="0" marL="0" marR="0" rtl="0" algn="ctr">
              <a:lnSpc>
                <a:spcPct val="90000"/>
              </a:lnSpc>
              <a:spcBef>
                <a:spcPts val="0"/>
              </a:spcBef>
              <a:spcAft>
                <a:spcPts val="0"/>
              </a:spcAft>
              <a:buClr>
                <a:schemeClr val="dk2"/>
              </a:buClr>
              <a:buSzPts val="2400"/>
              <a:buFont typeface="Arial"/>
              <a:buNone/>
            </a:pPr>
            <a:r>
              <a:rPr lang="en-US"/>
              <a:t>University of North Carolina at Greensboro</a:t>
            </a:r>
            <a:endParaRPr/>
          </a:p>
        </p:txBody>
      </p:sp>
      <p:cxnSp>
        <p:nvCxnSpPr>
          <p:cNvPr id="95" name="Google Shape;95;p16"/>
          <p:cNvCxnSpPr/>
          <p:nvPr/>
        </p:nvCxnSpPr>
        <p:spPr>
          <a:xfrm>
            <a:off x="1618175" y="4145625"/>
            <a:ext cx="9054000" cy="30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5"/>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2"/>
              </a:buClr>
              <a:buSzPts val="6000"/>
              <a:buFont typeface="Georgia"/>
              <a:buNone/>
            </a:pPr>
            <a:r>
              <a:rPr lang="en-US" sz="2500"/>
              <a:t>Divide and Conquer</a:t>
            </a:r>
            <a:endParaRPr sz="2500"/>
          </a:p>
          <a:p>
            <a:pPr indent="0" lvl="0" marL="0" marR="0" rtl="0" algn="l">
              <a:lnSpc>
                <a:spcPct val="90000"/>
              </a:lnSpc>
              <a:spcBef>
                <a:spcPts val="0"/>
              </a:spcBef>
              <a:spcAft>
                <a:spcPts val="0"/>
              </a:spcAft>
              <a:buClr>
                <a:schemeClr val="dk2"/>
              </a:buClr>
              <a:buSzPts val="6000"/>
              <a:buFont typeface="Georgia"/>
              <a:buNone/>
            </a:pPr>
            <a:r>
              <a:rPr lang="en-US" sz="1800"/>
              <a:t>Merge Sort Algorithm</a:t>
            </a:r>
            <a:endParaRPr sz="1800"/>
          </a:p>
        </p:txBody>
      </p:sp>
      <p:sp>
        <p:nvSpPr>
          <p:cNvPr id="172" name="Google Shape;172;p25"/>
          <p:cNvSpPr txBox="1"/>
          <p:nvPr/>
        </p:nvSpPr>
        <p:spPr>
          <a:xfrm>
            <a:off x="385375" y="1926500"/>
            <a:ext cx="5352300" cy="139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US">
                <a:solidFill>
                  <a:srgbClr val="171717"/>
                </a:solidFill>
                <a:highlight>
                  <a:schemeClr val="lt1"/>
                </a:highlight>
                <a:latin typeface="Roboto"/>
                <a:ea typeface="Roboto"/>
                <a:cs typeface="Roboto"/>
                <a:sym typeface="Roboto"/>
              </a:rPr>
              <a:t>The algorithm works as follows:</a:t>
            </a:r>
            <a:endParaRPr>
              <a:solidFill>
                <a:srgbClr val="171717"/>
              </a:solidFill>
              <a:highlight>
                <a:schemeClr val="lt1"/>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a:solidFill>
                <a:srgbClr val="171717"/>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171717"/>
              </a:buClr>
              <a:buSzPts val="1400"/>
              <a:buFont typeface="Roboto"/>
              <a:buChar char="●"/>
            </a:pPr>
            <a:r>
              <a:rPr lang="en-US">
                <a:solidFill>
                  <a:srgbClr val="171717"/>
                </a:solidFill>
                <a:highlight>
                  <a:schemeClr val="lt1"/>
                </a:highlight>
                <a:latin typeface="Roboto"/>
                <a:ea typeface="Roboto"/>
                <a:cs typeface="Roboto"/>
                <a:sym typeface="Roboto"/>
              </a:rPr>
              <a:t>Divide the sequence of n numbers into 2 halves</a:t>
            </a:r>
            <a:endParaRPr>
              <a:solidFill>
                <a:srgbClr val="171717"/>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171717"/>
              </a:buClr>
              <a:buSzPts val="1400"/>
              <a:buFont typeface="Roboto"/>
              <a:buChar char="●"/>
            </a:pPr>
            <a:r>
              <a:rPr lang="en-US">
                <a:solidFill>
                  <a:srgbClr val="171717"/>
                </a:solidFill>
                <a:highlight>
                  <a:schemeClr val="lt1"/>
                </a:highlight>
                <a:latin typeface="Roboto"/>
                <a:ea typeface="Roboto"/>
                <a:cs typeface="Roboto"/>
                <a:sym typeface="Roboto"/>
              </a:rPr>
              <a:t>Recursively sort the two halves</a:t>
            </a:r>
            <a:endParaRPr>
              <a:solidFill>
                <a:srgbClr val="171717"/>
              </a:solidFill>
              <a:highlight>
                <a:schemeClr val="lt1"/>
              </a:highlight>
              <a:latin typeface="Roboto"/>
              <a:ea typeface="Roboto"/>
              <a:cs typeface="Roboto"/>
              <a:sym typeface="Roboto"/>
            </a:endParaRPr>
          </a:p>
          <a:p>
            <a:pPr indent="-317500" lvl="0" marL="457200" rtl="0" algn="l">
              <a:lnSpc>
                <a:spcPct val="115000"/>
              </a:lnSpc>
              <a:spcBef>
                <a:spcPts val="0"/>
              </a:spcBef>
              <a:spcAft>
                <a:spcPts val="0"/>
              </a:spcAft>
              <a:buClr>
                <a:srgbClr val="171717"/>
              </a:buClr>
              <a:buSzPts val="1400"/>
              <a:buFont typeface="Roboto"/>
              <a:buChar char="●"/>
            </a:pPr>
            <a:r>
              <a:rPr lang="en-US">
                <a:solidFill>
                  <a:srgbClr val="171717"/>
                </a:solidFill>
                <a:highlight>
                  <a:schemeClr val="lt1"/>
                </a:highlight>
                <a:latin typeface="Roboto"/>
                <a:ea typeface="Roboto"/>
                <a:cs typeface="Roboto"/>
                <a:sym typeface="Roboto"/>
              </a:rPr>
              <a:t>Merge the two sorted halves into a single sorted sequence</a:t>
            </a:r>
            <a:endParaRPr>
              <a:solidFill>
                <a:srgbClr val="202122"/>
              </a:solidFill>
              <a:highlight>
                <a:schemeClr val="lt1"/>
              </a:highlight>
            </a:endParaRPr>
          </a:p>
        </p:txBody>
      </p:sp>
      <p:pic>
        <p:nvPicPr>
          <p:cNvPr id="173" name="Google Shape;173;p25"/>
          <p:cNvPicPr preferRelativeResize="0"/>
          <p:nvPr/>
        </p:nvPicPr>
        <p:blipFill rotWithShape="1">
          <a:blip r:embed="rId3">
            <a:alphaModFix/>
          </a:blip>
          <a:srcRect b="0" l="0" r="0" t="0"/>
          <a:stretch/>
        </p:blipFill>
        <p:spPr>
          <a:xfrm>
            <a:off x="560575" y="3372075"/>
            <a:ext cx="4292101" cy="2263125"/>
          </a:xfrm>
          <a:prstGeom prst="rect">
            <a:avLst/>
          </a:prstGeom>
          <a:noFill/>
          <a:ln>
            <a:noFill/>
          </a:ln>
        </p:spPr>
      </p:pic>
      <p:sp>
        <p:nvSpPr>
          <p:cNvPr id="174" name="Google Shape;174;p25"/>
          <p:cNvSpPr txBox="1"/>
          <p:nvPr/>
        </p:nvSpPr>
        <p:spPr>
          <a:xfrm>
            <a:off x="6533050" y="1041025"/>
            <a:ext cx="5190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171717"/>
                </a:solidFill>
                <a:highlight>
                  <a:schemeClr val="lt1"/>
                </a:highlight>
                <a:latin typeface="Roboto"/>
                <a:ea typeface="Roboto"/>
                <a:cs typeface="Roboto"/>
                <a:sym typeface="Roboto"/>
              </a:rPr>
              <a:t>We break down the 8 numbers into separate digits. It compares 51 and 13. Since 13 is smaller, it puts it in the left-hand side. It does this for (10, 64), (34, 5), (32, 21).</a:t>
            </a:r>
            <a:endParaRPr/>
          </a:p>
        </p:txBody>
      </p:sp>
      <p:pic>
        <p:nvPicPr>
          <p:cNvPr id="175" name="Google Shape;175;p25"/>
          <p:cNvPicPr preferRelativeResize="0"/>
          <p:nvPr/>
        </p:nvPicPr>
        <p:blipFill rotWithShape="1">
          <a:blip r:embed="rId4">
            <a:alphaModFix/>
          </a:blip>
          <a:srcRect b="0" l="0" r="0" t="0"/>
          <a:stretch/>
        </p:blipFill>
        <p:spPr>
          <a:xfrm>
            <a:off x="6596875" y="1926500"/>
            <a:ext cx="4141100" cy="894100"/>
          </a:xfrm>
          <a:prstGeom prst="rect">
            <a:avLst/>
          </a:prstGeom>
          <a:noFill/>
          <a:ln>
            <a:noFill/>
          </a:ln>
        </p:spPr>
      </p:pic>
      <p:sp>
        <p:nvSpPr>
          <p:cNvPr id="176" name="Google Shape;176;p25"/>
          <p:cNvSpPr txBox="1"/>
          <p:nvPr/>
        </p:nvSpPr>
        <p:spPr>
          <a:xfrm>
            <a:off x="6533050" y="2975800"/>
            <a:ext cx="5276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It then merges (13, 51) with (10, 64). It knows that 13 is the smallest in the first list, and 10 is the smallest in the right list. 10 is smaller than 13, therefore we don't need to compare 13 to 64. We're comparing &amp; merging two sorted lists.</a:t>
            </a:r>
            <a:endParaRPr/>
          </a:p>
        </p:txBody>
      </p:sp>
      <p:pic>
        <p:nvPicPr>
          <p:cNvPr id="177" name="Google Shape;177;p25"/>
          <p:cNvPicPr preferRelativeResize="0"/>
          <p:nvPr/>
        </p:nvPicPr>
        <p:blipFill rotWithShape="1">
          <a:blip r:embed="rId5">
            <a:alphaModFix/>
          </a:blip>
          <a:srcRect b="0" l="0" r="0" t="0"/>
          <a:stretch/>
        </p:blipFill>
        <p:spPr>
          <a:xfrm>
            <a:off x="6533050" y="4022500"/>
            <a:ext cx="4875845" cy="2171950"/>
          </a:xfrm>
          <a:prstGeom prst="rect">
            <a:avLst/>
          </a:prstGeom>
          <a:noFill/>
          <a:ln>
            <a:noFill/>
          </a:ln>
        </p:spPr>
      </p:pic>
      <p:sp>
        <p:nvSpPr>
          <p:cNvPr id="178" name="Google Shape;178;p25"/>
          <p:cNvSpPr txBox="1"/>
          <p:nvPr/>
        </p:nvSpPr>
        <p:spPr>
          <a:xfrm>
            <a:off x="8585150" y="6305225"/>
            <a:ext cx="1450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https://dev.to/</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6"/>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2"/>
              </a:buClr>
              <a:buSzPts val="6000"/>
              <a:buFont typeface="Georgia"/>
              <a:buNone/>
            </a:pPr>
            <a:r>
              <a:rPr lang="en-US" sz="2500"/>
              <a:t>Divide and Conquer</a:t>
            </a:r>
            <a:endParaRPr sz="2500"/>
          </a:p>
          <a:p>
            <a:pPr indent="0" lvl="0" marL="0" marR="0" rtl="0" algn="l">
              <a:lnSpc>
                <a:spcPct val="90000"/>
              </a:lnSpc>
              <a:spcBef>
                <a:spcPts val="0"/>
              </a:spcBef>
              <a:spcAft>
                <a:spcPts val="0"/>
              </a:spcAft>
              <a:buClr>
                <a:schemeClr val="dk2"/>
              </a:buClr>
              <a:buSzPts val="6000"/>
              <a:buFont typeface="Georgia"/>
              <a:buNone/>
            </a:pPr>
            <a:r>
              <a:rPr lang="en-US" sz="1800"/>
              <a:t>Quick</a:t>
            </a:r>
            <a:r>
              <a:rPr lang="en-US" sz="1800"/>
              <a:t> Sort Algorithm</a:t>
            </a:r>
            <a:endParaRPr sz="1800"/>
          </a:p>
        </p:txBody>
      </p:sp>
      <p:sp>
        <p:nvSpPr>
          <p:cNvPr id="184" name="Google Shape;184;p26"/>
          <p:cNvSpPr txBox="1"/>
          <p:nvPr/>
        </p:nvSpPr>
        <p:spPr>
          <a:xfrm>
            <a:off x="385375" y="1926500"/>
            <a:ext cx="4719600" cy="333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500">
                <a:solidFill>
                  <a:srgbClr val="171717"/>
                </a:solidFill>
                <a:highlight>
                  <a:schemeClr val="lt1"/>
                </a:highlight>
                <a:latin typeface="Roboto"/>
                <a:ea typeface="Roboto"/>
                <a:cs typeface="Roboto"/>
                <a:sym typeface="Roboto"/>
              </a:rPr>
              <a:t>Quicksort uses divide-and-conquer, and so it's a recursive algorithm. </a:t>
            </a:r>
            <a:endParaRPr sz="1500">
              <a:solidFill>
                <a:srgbClr val="171717"/>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sz="1500">
              <a:solidFill>
                <a:srgbClr val="171717"/>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rPr lang="en-US" sz="1500">
                <a:solidFill>
                  <a:srgbClr val="171717"/>
                </a:solidFill>
                <a:highlight>
                  <a:schemeClr val="lt1"/>
                </a:highlight>
                <a:latin typeface="Roboto"/>
                <a:ea typeface="Roboto"/>
                <a:cs typeface="Roboto"/>
                <a:sym typeface="Roboto"/>
              </a:rPr>
              <a:t>The way that quicksort uses divide-and-conquer is a little different from how merge sort does. </a:t>
            </a:r>
            <a:endParaRPr sz="1500">
              <a:solidFill>
                <a:srgbClr val="171717"/>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sz="1500">
              <a:solidFill>
                <a:srgbClr val="171717"/>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rPr lang="en-US" sz="1500">
                <a:solidFill>
                  <a:srgbClr val="171717"/>
                </a:solidFill>
                <a:highlight>
                  <a:schemeClr val="lt1"/>
                </a:highlight>
                <a:latin typeface="Roboto"/>
                <a:ea typeface="Roboto"/>
                <a:cs typeface="Roboto"/>
                <a:sym typeface="Roboto"/>
              </a:rPr>
              <a:t>In merge sort, the divide step does hardly anything, and all the real work happens in the combine step. </a:t>
            </a:r>
            <a:endParaRPr sz="1500">
              <a:solidFill>
                <a:srgbClr val="171717"/>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t/>
            </a:r>
            <a:endParaRPr sz="1500">
              <a:solidFill>
                <a:srgbClr val="171717"/>
              </a:solidFill>
              <a:highlight>
                <a:schemeClr val="lt1"/>
              </a:highlight>
              <a:latin typeface="Roboto"/>
              <a:ea typeface="Roboto"/>
              <a:cs typeface="Roboto"/>
              <a:sym typeface="Roboto"/>
            </a:endParaRPr>
          </a:p>
          <a:p>
            <a:pPr indent="0" lvl="0" marL="0" rtl="0" algn="l">
              <a:lnSpc>
                <a:spcPct val="115000"/>
              </a:lnSpc>
              <a:spcBef>
                <a:spcPts val="0"/>
              </a:spcBef>
              <a:spcAft>
                <a:spcPts val="0"/>
              </a:spcAft>
              <a:buNone/>
            </a:pPr>
            <a:r>
              <a:rPr lang="en-US" sz="1500">
                <a:solidFill>
                  <a:srgbClr val="171717"/>
                </a:solidFill>
                <a:highlight>
                  <a:schemeClr val="lt1"/>
                </a:highlight>
                <a:latin typeface="Roboto"/>
                <a:ea typeface="Roboto"/>
                <a:cs typeface="Roboto"/>
                <a:sym typeface="Roboto"/>
              </a:rPr>
              <a:t>Quicksort is the opposite: all the real work happens in the divide step. In fact, the combine step in quicksort does absolutely nothing.</a:t>
            </a:r>
            <a:endParaRPr sz="1500">
              <a:solidFill>
                <a:srgbClr val="202122"/>
              </a:solidFill>
              <a:highlight>
                <a:schemeClr val="lt1"/>
              </a:highlight>
            </a:endParaRPr>
          </a:p>
        </p:txBody>
      </p:sp>
      <p:sp>
        <p:nvSpPr>
          <p:cNvPr id="185" name="Google Shape;185;p26"/>
          <p:cNvSpPr txBox="1"/>
          <p:nvPr/>
        </p:nvSpPr>
        <p:spPr>
          <a:xfrm>
            <a:off x="8031150" y="6246875"/>
            <a:ext cx="1450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https://dev.to/</a:t>
            </a:r>
            <a:endParaRPr b="0" i="0" sz="800" u="none" cap="none" strike="noStrike">
              <a:solidFill>
                <a:srgbClr val="000000"/>
              </a:solidFill>
              <a:latin typeface="Arial"/>
              <a:ea typeface="Arial"/>
              <a:cs typeface="Arial"/>
              <a:sym typeface="Arial"/>
            </a:endParaRPr>
          </a:p>
        </p:txBody>
      </p:sp>
      <p:pic>
        <p:nvPicPr>
          <p:cNvPr id="186" name="Google Shape;186;p26"/>
          <p:cNvPicPr preferRelativeResize="0"/>
          <p:nvPr/>
        </p:nvPicPr>
        <p:blipFill>
          <a:blip r:embed="rId3">
            <a:alphaModFix/>
          </a:blip>
          <a:stretch>
            <a:fillRect/>
          </a:stretch>
        </p:blipFill>
        <p:spPr>
          <a:xfrm>
            <a:off x="5156102" y="1308325"/>
            <a:ext cx="6765327" cy="49385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7"/>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2"/>
              </a:buClr>
              <a:buSzPts val="6000"/>
              <a:buFont typeface="Georgia"/>
              <a:buNone/>
            </a:pPr>
            <a:r>
              <a:rPr lang="en-US" sz="2500"/>
              <a:t>Divide and Conquer</a:t>
            </a:r>
            <a:endParaRPr sz="2500"/>
          </a:p>
          <a:p>
            <a:pPr indent="0" lvl="0" marL="0" marR="0" rtl="0" algn="l">
              <a:lnSpc>
                <a:spcPct val="90000"/>
              </a:lnSpc>
              <a:spcBef>
                <a:spcPts val="0"/>
              </a:spcBef>
              <a:spcAft>
                <a:spcPts val="0"/>
              </a:spcAft>
              <a:buClr>
                <a:schemeClr val="dk2"/>
              </a:buClr>
              <a:buSzPts val="6000"/>
              <a:buFont typeface="Georgia"/>
              <a:buNone/>
            </a:pPr>
            <a:r>
              <a:rPr lang="en-US" sz="1800"/>
              <a:t>Quick Sort Algorithm</a:t>
            </a:r>
            <a:endParaRPr sz="1800"/>
          </a:p>
        </p:txBody>
      </p:sp>
      <p:sp>
        <p:nvSpPr>
          <p:cNvPr id="192" name="Google Shape;192;p27"/>
          <p:cNvSpPr txBox="1"/>
          <p:nvPr/>
        </p:nvSpPr>
        <p:spPr>
          <a:xfrm>
            <a:off x="5217450" y="6210700"/>
            <a:ext cx="2207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https://www.programiz.com/</a:t>
            </a:r>
            <a:endParaRPr b="0" i="0" sz="800" u="none" cap="none" strike="noStrike">
              <a:solidFill>
                <a:srgbClr val="000000"/>
              </a:solidFill>
              <a:latin typeface="Arial"/>
              <a:ea typeface="Arial"/>
              <a:cs typeface="Arial"/>
              <a:sym typeface="Arial"/>
            </a:endParaRPr>
          </a:p>
        </p:txBody>
      </p:sp>
      <p:pic>
        <p:nvPicPr>
          <p:cNvPr id="193" name="Google Shape;193;p27"/>
          <p:cNvPicPr preferRelativeResize="0"/>
          <p:nvPr/>
        </p:nvPicPr>
        <p:blipFill rotWithShape="1">
          <a:blip r:embed="rId3">
            <a:alphaModFix/>
          </a:blip>
          <a:srcRect b="0" l="0" r="0" t="0"/>
          <a:stretch/>
        </p:blipFill>
        <p:spPr>
          <a:xfrm>
            <a:off x="1090728" y="1939637"/>
            <a:ext cx="4992922" cy="4171237"/>
          </a:xfrm>
          <a:prstGeom prst="rect">
            <a:avLst/>
          </a:prstGeom>
          <a:noFill/>
          <a:ln>
            <a:noFill/>
          </a:ln>
        </p:spPr>
      </p:pic>
      <p:pic>
        <p:nvPicPr>
          <p:cNvPr id="194" name="Google Shape;194;p27"/>
          <p:cNvPicPr preferRelativeResize="0"/>
          <p:nvPr/>
        </p:nvPicPr>
        <p:blipFill rotWithShape="1">
          <a:blip r:embed="rId4">
            <a:alphaModFix/>
          </a:blip>
          <a:srcRect b="0" l="0" r="0" t="0"/>
          <a:stretch/>
        </p:blipFill>
        <p:spPr>
          <a:xfrm>
            <a:off x="6158800" y="1939625"/>
            <a:ext cx="4937630" cy="4171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8"/>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2"/>
              </a:buClr>
              <a:buSzPts val="6000"/>
              <a:buFont typeface="Georgia"/>
              <a:buNone/>
            </a:pPr>
            <a:r>
              <a:rPr lang="en-US" sz="2500"/>
              <a:t>Divide and Conquer</a:t>
            </a:r>
            <a:endParaRPr sz="2500"/>
          </a:p>
          <a:p>
            <a:pPr indent="0" lvl="0" marL="0" marR="0" rtl="0" algn="l">
              <a:lnSpc>
                <a:spcPct val="90000"/>
              </a:lnSpc>
              <a:spcBef>
                <a:spcPts val="0"/>
              </a:spcBef>
              <a:spcAft>
                <a:spcPts val="0"/>
              </a:spcAft>
              <a:buClr>
                <a:schemeClr val="dk2"/>
              </a:buClr>
              <a:buSzPts val="6000"/>
              <a:buFont typeface="Georgia"/>
              <a:buNone/>
            </a:pPr>
            <a:r>
              <a:rPr lang="en-US" sz="1800"/>
              <a:t>Quick Sort Algorithm</a:t>
            </a:r>
            <a:endParaRPr sz="1800"/>
          </a:p>
        </p:txBody>
      </p:sp>
      <p:sp>
        <p:nvSpPr>
          <p:cNvPr id="200" name="Google Shape;200;p28"/>
          <p:cNvSpPr txBox="1"/>
          <p:nvPr/>
        </p:nvSpPr>
        <p:spPr>
          <a:xfrm>
            <a:off x="5217450" y="6210700"/>
            <a:ext cx="2207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https://www.programiz.com/</a:t>
            </a:r>
            <a:endParaRPr b="0" i="0" sz="800" u="none" cap="none" strike="noStrike">
              <a:solidFill>
                <a:srgbClr val="000000"/>
              </a:solidFill>
              <a:latin typeface="Arial"/>
              <a:ea typeface="Arial"/>
              <a:cs typeface="Arial"/>
              <a:sym typeface="Arial"/>
            </a:endParaRPr>
          </a:p>
        </p:txBody>
      </p:sp>
      <p:pic>
        <p:nvPicPr>
          <p:cNvPr id="201" name="Google Shape;201;p28"/>
          <p:cNvPicPr preferRelativeResize="0"/>
          <p:nvPr/>
        </p:nvPicPr>
        <p:blipFill rotWithShape="1">
          <a:blip r:embed="rId3">
            <a:alphaModFix/>
          </a:blip>
          <a:srcRect b="0" l="0" r="0" t="0"/>
          <a:stretch/>
        </p:blipFill>
        <p:spPr>
          <a:xfrm>
            <a:off x="946547" y="1872325"/>
            <a:ext cx="4224653" cy="4791574"/>
          </a:xfrm>
          <a:prstGeom prst="rect">
            <a:avLst/>
          </a:prstGeom>
          <a:noFill/>
          <a:ln>
            <a:noFill/>
          </a:ln>
        </p:spPr>
      </p:pic>
      <p:pic>
        <p:nvPicPr>
          <p:cNvPr id="202" name="Google Shape;202;p28"/>
          <p:cNvPicPr preferRelativeResize="0"/>
          <p:nvPr/>
        </p:nvPicPr>
        <p:blipFill rotWithShape="1">
          <a:blip r:embed="rId4">
            <a:alphaModFix/>
          </a:blip>
          <a:srcRect b="0" l="0" r="0" t="0"/>
          <a:stretch/>
        </p:blipFill>
        <p:spPr>
          <a:xfrm>
            <a:off x="5350775" y="1872325"/>
            <a:ext cx="5362051" cy="43383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9"/>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2"/>
              </a:buClr>
              <a:buSzPts val="6000"/>
              <a:buFont typeface="Georgia"/>
              <a:buNone/>
            </a:pPr>
            <a:r>
              <a:rPr lang="en-US" sz="2500"/>
              <a:t>Divide and Conquer</a:t>
            </a:r>
            <a:endParaRPr sz="2500"/>
          </a:p>
          <a:p>
            <a:pPr indent="0" lvl="0" marL="0" marR="0" rtl="0" algn="l">
              <a:lnSpc>
                <a:spcPct val="90000"/>
              </a:lnSpc>
              <a:spcBef>
                <a:spcPts val="0"/>
              </a:spcBef>
              <a:spcAft>
                <a:spcPts val="0"/>
              </a:spcAft>
              <a:buClr>
                <a:schemeClr val="dk2"/>
              </a:buClr>
              <a:buSzPts val="6000"/>
              <a:buFont typeface="Georgia"/>
              <a:buNone/>
            </a:pPr>
            <a:r>
              <a:rPr lang="en-US" sz="1800"/>
              <a:t>Quick Sort Algorithm</a:t>
            </a:r>
            <a:endParaRPr sz="1800"/>
          </a:p>
        </p:txBody>
      </p:sp>
      <p:sp>
        <p:nvSpPr>
          <p:cNvPr id="208" name="Google Shape;208;p29"/>
          <p:cNvSpPr txBox="1"/>
          <p:nvPr/>
        </p:nvSpPr>
        <p:spPr>
          <a:xfrm>
            <a:off x="5077825" y="6065325"/>
            <a:ext cx="2207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https://www.programiz.com/</a:t>
            </a:r>
            <a:endParaRPr b="0" i="0" sz="800" u="none" cap="none" strike="noStrike">
              <a:solidFill>
                <a:srgbClr val="000000"/>
              </a:solidFill>
              <a:latin typeface="Arial"/>
              <a:ea typeface="Arial"/>
              <a:cs typeface="Arial"/>
              <a:sym typeface="Arial"/>
            </a:endParaRPr>
          </a:p>
        </p:txBody>
      </p:sp>
      <p:pic>
        <p:nvPicPr>
          <p:cNvPr id="209" name="Google Shape;209;p29"/>
          <p:cNvPicPr preferRelativeResize="0"/>
          <p:nvPr/>
        </p:nvPicPr>
        <p:blipFill rotWithShape="1">
          <a:blip r:embed="rId3">
            <a:alphaModFix/>
          </a:blip>
          <a:srcRect b="0" l="0" r="0" t="0"/>
          <a:stretch/>
        </p:blipFill>
        <p:spPr>
          <a:xfrm>
            <a:off x="2464352" y="1872325"/>
            <a:ext cx="7345874" cy="41930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0"/>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2"/>
              </a:buClr>
              <a:buSzPts val="6000"/>
              <a:buFont typeface="Georgia"/>
              <a:buNone/>
            </a:pPr>
            <a:r>
              <a:rPr lang="en-US" sz="2500"/>
              <a:t>Divide and Conquer</a:t>
            </a:r>
            <a:endParaRPr sz="2500"/>
          </a:p>
          <a:p>
            <a:pPr indent="0" lvl="0" marL="0" marR="0" rtl="0" algn="l">
              <a:lnSpc>
                <a:spcPct val="90000"/>
              </a:lnSpc>
              <a:spcBef>
                <a:spcPts val="0"/>
              </a:spcBef>
              <a:spcAft>
                <a:spcPts val="0"/>
              </a:spcAft>
              <a:buClr>
                <a:schemeClr val="dk2"/>
              </a:buClr>
              <a:buSzPts val="6000"/>
              <a:buFont typeface="Georgia"/>
              <a:buNone/>
            </a:pPr>
            <a:r>
              <a:rPr lang="en-US" sz="1800"/>
              <a:t>Binary Search Algorithm</a:t>
            </a:r>
            <a:endParaRPr sz="1800"/>
          </a:p>
        </p:txBody>
      </p:sp>
      <p:sp>
        <p:nvSpPr>
          <p:cNvPr id="215" name="Google Shape;215;p30"/>
          <p:cNvSpPr txBox="1"/>
          <p:nvPr/>
        </p:nvSpPr>
        <p:spPr>
          <a:xfrm>
            <a:off x="337350" y="2000975"/>
            <a:ext cx="11676900" cy="287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t>Divide Phase</a:t>
            </a:r>
            <a:endParaRPr b="1" sz="1600"/>
          </a:p>
          <a:p>
            <a:pPr indent="0" lvl="0" marL="0" rtl="0" algn="l">
              <a:spcBef>
                <a:spcPts val="0"/>
              </a:spcBef>
              <a:spcAft>
                <a:spcPts val="0"/>
              </a:spcAft>
              <a:buNone/>
            </a:pPr>
            <a:r>
              <a:t/>
            </a:r>
            <a:endParaRPr/>
          </a:p>
          <a:p>
            <a:pPr indent="0" lvl="0" marL="0" rtl="0" algn="l">
              <a:spcBef>
                <a:spcPts val="0"/>
              </a:spcBef>
              <a:spcAft>
                <a:spcPts val="0"/>
              </a:spcAft>
              <a:buNone/>
            </a:pPr>
            <a:r>
              <a:rPr lang="en-US" sz="1300"/>
              <a:t>In the divide phase of Binary Search, the algorithm splits the search space in half. It calculates the middle index of the array and compares the target element with the element at the middle index. This comparison determines which half of the array is more likely to contain the target element.</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US" sz="1300"/>
              <a:t>If the target element is equal to the middle element, the search is successful, and the algorithm terminates. Otherwise, if the target element is less than the middle element, the algorithm narrows down the search space to the left half of the array. Similarly, if the target element is greater than the middle element, the algorithm focuses on the right half of the array.</a:t>
            </a:r>
            <a:endParaRPr sz="1300"/>
          </a:p>
          <a:p>
            <a:pPr indent="0" lvl="0" marL="0" rtl="0" algn="l">
              <a:spcBef>
                <a:spcPts val="0"/>
              </a:spcBef>
              <a:spcAft>
                <a:spcPts val="0"/>
              </a:spcAft>
              <a:buNone/>
            </a:pPr>
            <a:r>
              <a:rPr lang="en-US" sz="1300"/>
              <a:t> </a:t>
            </a:r>
            <a:endParaRPr sz="1300"/>
          </a:p>
          <a:p>
            <a:pPr indent="0" lvl="0" marL="0" rtl="0" algn="l">
              <a:spcBef>
                <a:spcPts val="0"/>
              </a:spcBef>
              <a:spcAft>
                <a:spcPts val="0"/>
              </a:spcAft>
              <a:buNone/>
            </a:pPr>
            <a:r>
              <a:rPr lang="en-US" sz="1300"/>
              <a:t>The divide phase involves dividing the problem into smaller subproblems by selecting the appropriate half of the array. This step plays a crucial role in reducing the search space and optimizing the search process.</a:t>
            </a:r>
            <a:endParaRPr sz="13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16" name="Google Shape;216;p30"/>
          <p:cNvSpPr txBox="1"/>
          <p:nvPr/>
        </p:nvSpPr>
        <p:spPr>
          <a:xfrm>
            <a:off x="337350" y="4503150"/>
            <a:ext cx="11369100" cy="227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1600">
                <a:solidFill>
                  <a:schemeClr val="dk1"/>
                </a:solidFill>
              </a:rPr>
              <a:t>Conquer</a:t>
            </a:r>
            <a:r>
              <a:rPr b="1" lang="en-US" sz="1600">
                <a:solidFill>
                  <a:schemeClr val="dk1"/>
                </a:solidFill>
              </a:rPr>
              <a:t> Phase</a:t>
            </a:r>
            <a:endParaRPr b="1" sz="16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sz="1300"/>
              <a:t>In the </a:t>
            </a:r>
            <a:r>
              <a:rPr lang="en-US" sz="1300"/>
              <a:t>conquer phase</a:t>
            </a:r>
            <a:r>
              <a:rPr lang="en-US" sz="1300"/>
              <a:t> of Binary Search, the algorithm recursively applies the divide and conquer paradigm to the selected half of the array. It continues the search process on the reduced search space until the target element is found or the search space is exhausted.</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US" sz="1300"/>
              <a:t>By repeatedly dividing the search space and applying the divide and conquer approach, Binary Search efficiently homes in on the target element. The conquer phase involves solving the subproblems independently and combining their solutions to obtain the final result, which in this case is finding the target element.</a:t>
            </a:r>
            <a:endParaRPr sz="13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1"/>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2"/>
              </a:buClr>
              <a:buSzPts val="6000"/>
              <a:buFont typeface="Georgia"/>
              <a:buNone/>
            </a:pPr>
            <a:r>
              <a:rPr lang="en-US" sz="2500"/>
              <a:t>Divide and Conquer</a:t>
            </a:r>
            <a:endParaRPr sz="2500"/>
          </a:p>
          <a:p>
            <a:pPr indent="0" lvl="0" marL="0" marR="0" rtl="0" algn="l">
              <a:lnSpc>
                <a:spcPct val="90000"/>
              </a:lnSpc>
              <a:spcBef>
                <a:spcPts val="0"/>
              </a:spcBef>
              <a:spcAft>
                <a:spcPts val="0"/>
              </a:spcAft>
              <a:buClr>
                <a:schemeClr val="dk2"/>
              </a:buClr>
              <a:buSzPts val="6000"/>
              <a:buFont typeface="Georgia"/>
              <a:buNone/>
            </a:pPr>
            <a:r>
              <a:rPr lang="en-US" sz="1800"/>
              <a:t>Binary Search Algorithm</a:t>
            </a:r>
            <a:endParaRPr sz="1800"/>
          </a:p>
        </p:txBody>
      </p:sp>
      <p:pic>
        <p:nvPicPr>
          <p:cNvPr id="222" name="Google Shape;222;p31"/>
          <p:cNvPicPr preferRelativeResize="0"/>
          <p:nvPr/>
        </p:nvPicPr>
        <p:blipFill>
          <a:blip r:embed="rId3">
            <a:alphaModFix/>
          </a:blip>
          <a:stretch>
            <a:fillRect/>
          </a:stretch>
        </p:blipFill>
        <p:spPr>
          <a:xfrm>
            <a:off x="337350" y="2093149"/>
            <a:ext cx="5975975" cy="3328275"/>
          </a:xfrm>
          <a:prstGeom prst="rect">
            <a:avLst/>
          </a:prstGeom>
          <a:noFill/>
          <a:ln>
            <a:noFill/>
          </a:ln>
        </p:spPr>
      </p:pic>
      <p:sp>
        <p:nvSpPr>
          <p:cNvPr id="223" name="Google Shape;223;p31"/>
          <p:cNvSpPr txBox="1"/>
          <p:nvPr/>
        </p:nvSpPr>
        <p:spPr>
          <a:xfrm>
            <a:off x="2158125" y="5485125"/>
            <a:ext cx="2690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a:t>
            </a:r>
            <a:r>
              <a:rPr lang="en-US" sz="800"/>
              <a:t>https://www.geeksforgeeks.org/</a:t>
            </a:r>
            <a:endParaRPr b="0" i="0" sz="800" u="none" cap="none" strike="noStrike">
              <a:solidFill>
                <a:srgbClr val="000000"/>
              </a:solidFill>
              <a:latin typeface="Arial"/>
              <a:ea typeface="Arial"/>
              <a:cs typeface="Arial"/>
              <a:sym typeface="Arial"/>
            </a:endParaRPr>
          </a:p>
        </p:txBody>
      </p:sp>
      <p:pic>
        <p:nvPicPr>
          <p:cNvPr id="224" name="Google Shape;224;p31"/>
          <p:cNvPicPr preferRelativeResize="0"/>
          <p:nvPr/>
        </p:nvPicPr>
        <p:blipFill>
          <a:blip r:embed="rId4">
            <a:alphaModFix/>
          </a:blip>
          <a:stretch>
            <a:fillRect/>
          </a:stretch>
        </p:blipFill>
        <p:spPr>
          <a:xfrm>
            <a:off x="6415675" y="2204314"/>
            <a:ext cx="5521700" cy="3105950"/>
          </a:xfrm>
          <a:prstGeom prst="rect">
            <a:avLst/>
          </a:prstGeom>
          <a:noFill/>
          <a:ln>
            <a:noFill/>
          </a:ln>
        </p:spPr>
      </p:pic>
      <p:sp>
        <p:nvSpPr>
          <p:cNvPr id="225" name="Google Shape;225;p31"/>
          <p:cNvSpPr txBox="1"/>
          <p:nvPr/>
        </p:nvSpPr>
        <p:spPr>
          <a:xfrm>
            <a:off x="8766625" y="5310275"/>
            <a:ext cx="17427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a:t>
            </a:r>
            <a:r>
              <a:rPr lang="en-US" sz="800"/>
              <a:t>https://dev.to/</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2"/>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2"/>
              </a:buClr>
              <a:buSzPts val="6000"/>
              <a:buFont typeface="Georgia"/>
              <a:buNone/>
            </a:pPr>
            <a:r>
              <a:rPr lang="en-US" sz="2500"/>
              <a:t>Divide and Conquer</a:t>
            </a:r>
            <a:endParaRPr sz="2500"/>
          </a:p>
          <a:p>
            <a:pPr indent="0" lvl="0" marL="0" marR="0" rtl="0" algn="l">
              <a:lnSpc>
                <a:spcPct val="90000"/>
              </a:lnSpc>
              <a:spcBef>
                <a:spcPts val="0"/>
              </a:spcBef>
              <a:spcAft>
                <a:spcPts val="0"/>
              </a:spcAft>
              <a:buClr>
                <a:schemeClr val="dk2"/>
              </a:buClr>
              <a:buSzPts val="6000"/>
              <a:buFont typeface="Georgia"/>
              <a:buNone/>
            </a:pPr>
            <a:r>
              <a:rPr lang="en-US" sz="1800"/>
              <a:t>Towers of Hanoi</a:t>
            </a:r>
            <a:endParaRPr sz="1800"/>
          </a:p>
        </p:txBody>
      </p:sp>
      <p:sp>
        <p:nvSpPr>
          <p:cNvPr id="231" name="Google Shape;231;p32"/>
          <p:cNvSpPr txBox="1"/>
          <p:nvPr/>
        </p:nvSpPr>
        <p:spPr>
          <a:xfrm>
            <a:off x="4303625" y="6348775"/>
            <a:ext cx="3191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a:t>
            </a:r>
            <a:r>
              <a:rPr lang="en-US" sz="800"/>
              <a:t>https://pythonnumericalmethods.berkeley.edu/</a:t>
            </a:r>
            <a:endParaRPr b="0" i="0" sz="800" u="none" cap="none" strike="noStrike">
              <a:solidFill>
                <a:srgbClr val="000000"/>
              </a:solidFill>
              <a:latin typeface="Arial"/>
              <a:ea typeface="Arial"/>
              <a:cs typeface="Arial"/>
              <a:sym typeface="Arial"/>
            </a:endParaRPr>
          </a:p>
        </p:txBody>
      </p:sp>
      <p:sp>
        <p:nvSpPr>
          <p:cNvPr id="232" name="Google Shape;232;p32"/>
          <p:cNvSpPr txBox="1"/>
          <p:nvPr/>
        </p:nvSpPr>
        <p:spPr>
          <a:xfrm>
            <a:off x="337350" y="1983875"/>
            <a:ext cx="11480400" cy="27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US" sz="1300">
                <a:solidFill>
                  <a:srgbClr val="333333"/>
                </a:solidFill>
                <a:highlight>
                  <a:srgbClr val="FFFFFF"/>
                </a:highlight>
              </a:rPr>
              <a:t>The Towers of Hanoi problem consists of three vertical rods, or towers, and </a:t>
            </a:r>
            <a:r>
              <a:rPr i="1" lang="en-US" sz="1300">
                <a:solidFill>
                  <a:srgbClr val="333333"/>
                </a:solidFill>
                <a:highlight>
                  <a:srgbClr val="FFFFFF"/>
                </a:highlight>
              </a:rPr>
              <a:t>N</a:t>
            </a:r>
            <a:r>
              <a:rPr lang="en-US" sz="1300">
                <a:solidFill>
                  <a:srgbClr val="333333"/>
                </a:solidFill>
                <a:highlight>
                  <a:srgbClr val="FFFFFF"/>
                </a:highlight>
              </a:rPr>
              <a:t> disks of different sizes, each with a hole in the center so that the rod can slide through it. The disks are originally stacked on one of the towers in order of descending size (i.e., the largest disc is on the bottom). The goal of the problem is to move all the disks to a different rod while complying with the following three rules:</a:t>
            </a:r>
            <a:endParaRPr sz="1300">
              <a:solidFill>
                <a:srgbClr val="333333"/>
              </a:solidFill>
              <a:highlight>
                <a:srgbClr val="FFFFFF"/>
              </a:highlight>
            </a:endParaRPr>
          </a:p>
          <a:p>
            <a:pPr indent="-311150" lvl="0" marL="457200" rtl="0" algn="l">
              <a:lnSpc>
                <a:spcPct val="115000"/>
              </a:lnSpc>
              <a:spcBef>
                <a:spcPts val="1400"/>
              </a:spcBef>
              <a:spcAft>
                <a:spcPts val="0"/>
              </a:spcAft>
              <a:buClr>
                <a:srgbClr val="333333"/>
              </a:buClr>
              <a:buSzPts val="1300"/>
              <a:buAutoNum type="arabicPeriod"/>
            </a:pPr>
            <a:r>
              <a:rPr lang="en-US" sz="1300">
                <a:solidFill>
                  <a:srgbClr val="333333"/>
                </a:solidFill>
                <a:highlight>
                  <a:srgbClr val="FFFFFF"/>
                </a:highlight>
              </a:rPr>
              <a:t>Only one disk can be moved at a time.</a:t>
            </a:r>
            <a:endParaRPr sz="1300">
              <a:solidFill>
                <a:srgbClr val="333333"/>
              </a:solidFill>
              <a:highlight>
                <a:srgbClr val="FFFFFF"/>
              </a:highlight>
            </a:endParaRPr>
          </a:p>
          <a:p>
            <a:pPr indent="-311150" lvl="0" marL="457200" rtl="0" algn="l">
              <a:lnSpc>
                <a:spcPct val="115000"/>
              </a:lnSpc>
              <a:spcBef>
                <a:spcPts val="0"/>
              </a:spcBef>
              <a:spcAft>
                <a:spcPts val="0"/>
              </a:spcAft>
              <a:buClr>
                <a:srgbClr val="333333"/>
              </a:buClr>
              <a:buSzPts val="1300"/>
              <a:buAutoNum type="arabicPeriod"/>
            </a:pPr>
            <a:r>
              <a:rPr lang="en-US" sz="1300">
                <a:solidFill>
                  <a:srgbClr val="333333"/>
                </a:solidFill>
                <a:highlight>
                  <a:srgbClr val="FFFFFF"/>
                </a:highlight>
              </a:rPr>
              <a:t>Only the disk at the top of a stack may be moved.</a:t>
            </a:r>
            <a:endParaRPr sz="1300">
              <a:solidFill>
                <a:srgbClr val="333333"/>
              </a:solidFill>
              <a:highlight>
                <a:srgbClr val="FFFFFF"/>
              </a:highlight>
            </a:endParaRPr>
          </a:p>
          <a:p>
            <a:pPr indent="-311150" lvl="0" marL="457200" rtl="0" algn="l">
              <a:lnSpc>
                <a:spcPct val="115000"/>
              </a:lnSpc>
              <a:spcBef>
                <a:spcPts val="0"/>
              </a:spcBef>
              <a:spcAft>
                <a:spcPts val="0"/>
              </a:spcAft>
              <a:buClr>
                <a:srgbClr val="333333"/>
              </a:buClr>
              <a:buSzPts val="1300"/>
              <a:buAutoNum type="arabicPeriod"/>
            </a:pPr>
            <a:r>
              <a:rPr lang="en-US" sz="1300">
                <a:solidFill>
                  <a:srgbClr val="333333"/>
                </a:solidFill>
                <a:highlight>
                  <a:srgbClr val="FFFFFF"/>
                </a:highlight>
              </a:rPr>
              <a:t>A disk may not be placed on top of a smaller disk.</a:t>
            </a:r>
            <a:endParaRPr sz="1300">
              <a:solidFill>
                <a:srgbClr val="333333"/>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US" sz="1300">
                <a:solidFill>
                  <a:srgbClr val="333333"/>
                </a:solidFill>
                <a:highlight>
                  <a:srgbClr val="FFFFFF"/>
                </a:highlight>
              </a:rPr>
              <a:t>The following figure shows the steps of the solution to the Tower of Hanoi problem with three disks.</a:t>
            </a:r>
            <a:endParaRPr sz="1300">
              <a:solidFill>
                <a:srgbClr val="333333"/>
              </a:solidFill>
              <a:highlight>
                <a:srgbClr val="FFFFFF"/>
              </a:highlight>
            </a:endParaRPr>
          </a:p>
          <a:p>
            <a:pPr indent="0" lvl="0" marL="0" rtl="0" algn="l">
              <a:lnSpc>
                <a:spcPct val="115000"/>
              </a:lnSpc>
              <a:spcBef>
                <a:spcPts val="1400"/>
              </a:spcBef>
              <a:spcAft>
                <a:spcPts val="0"/>
              </a:spcAft>
              <a:buClr>
                <a:schemeClr val="dk1"/>
              </a:buClr>
              <a:buSzPts val="1100"/>
              <a:buFont typeface="Arial"/>
              <a:buNone/>
            </a:pPr>
            <a:r>
              <a:t/>
            </a:r>
            <a:endParaRPr sz="1300">
              <a:solidFill>
                <a:schemeClr val="dk1"/>
              </a:solidFill>
            </a:endParaRPr>
          </a:p>
          <a:p>
            <a:pPr indent="0" lvl="0" marL="0" rtl="0" algn="l">
              <a:spcBef>
                <a:spcPts val="0"/>
              </a:spcBef>
              <a:spcAft>
                <a:spcPts val="0"/>
              </a:spcAft>
              <a:buNone/>
            </a:pPr>
            <a:r>
              <a:t/>
            </a:r>
            <a:endParaRPr sz="1300"/>
          </a:p>
        </p:txBody>
      </p:sp>
      <p:pic>
        <p:nvPicPr>
          <p:cNvPr id="233" name="Google Shape;233;p32"/>
          <p:cNvPicPr preferRelativeResize="0"/>
          <p:nvPr/>
        </p:nvPicPr>
        <p:blipFill>
          <a:blip r:embed="rId3">
            <a:alphaModFix/>
          </a:blip>
          <a:stretch>
            <a:fillRect/>
          </a:stretch>
        </p:blipFill>
        <p:spPr>
          <a:xfrm>
            <a:off x="430875" y="4123899"/>
            <a:ext cx="10936902" cy="21438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3"/>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2"/>
              </a:buClr>
              <a:buSzPts val="6000"/>
              <a:buFont typeface="Georgia"/>
              <a:buNone/>
            </a:pPr>
            <a:r>
              <a:rPr lang="en-US" sz="2500"/>
              <a:t>Divide and Conquer</a:t>
            </a:r>
            <a:endParaRPr sz="2500"/>
          </a:p>
          <a:p>
            <a:pPr indent="0" lvl="0" marL="0" marR="0" rtl="0" algn="l">
              <a:lnSpc>
                <a:spcPct val="90000"/>
              </a:lnSpc>
              <a:spcBef>
                <a:spcPts val="0"/>
              </a:spcBef>
              <a:spcAft>
                <a:spcPts val="0"/>
              </a:spcAft>
              <a:buClr>
                <a:schemeClr val="dk2"/>
              </a:buClr>
              <a:buSzPts val="6000"/>
              <a:buFont typeface="Georgia"/>
              <a:buNone/>
            </a:pPr>
            <a:r>
              <a:rPr lang="en-US" sz="1800"/>
              <a:t>Towers of Hanoi</a:t>
            </a:r>
            <a:endParaRPr sz="1800"/>
          </a:p>
        </p:txBody>
      </p:sp>
      <p:sp>
        <p:nvSpPr>
          <p:cNvPr id="239" name="Google Shape;239;p33"/>
          <p:cNvSpPr txBox="1"/>
          <p:nvPr/>
        </p:nvSpPr>
        <p:spPr>
          <a:xfrm>
            <a:off x="4303625" y="6348775"/>
            <a:ext cx="3191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a:t>
            </a:r>
            <a:r>
              <a:rPr lang="en-US" sz="800"/>
              <a:t>https://pythonnumericalmethods.berkeley.edu/</a:t>
            </a:r>
            <a:endParaRPr b="0" i="0" sz="800" u="none" cap="none" strike="noStrike">
              <a:solidFill>
                <a:srgbClr val="000000"/>
              </a:solidFill>
              <a:latin typeface="Arial"/>
              <a:ea typeface="Arial"/>
              <a:cs typeface="Arial"/>
              <a:sym typeface="Arial"/>
            </a:endParaRPr>
          </a:p>
        </p:txBody>
      </p:sp>
      <p:sp>
        <p:nvSpPr>
          <p:cNvPr id="240" name="Google Shape;240;p33"/>
          <p:cNvSpPr txBox="1"/>
          <p:nvPr/>
        </p:nvSpPr>
        <p:spPr>
          <a:xfrm>
            <a:off x="337350" y="1983875"/>
            <a:ext cx="11480400" cy="27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300">
                <a:solidFill>
                  <a:srgbClr val="333333"/>
                </a:solidFill>
                <a:highlight>
                  <a:srgbClr val="FFFFFF"/>
                </a:highlight>
              </a:rPr>
              <a:t>The Towers of Hanoi problem consists of three vertical rods, or towers, and </a:t>
            </a:r>
            <a:r>
              <a:rPr i="1" lang="en-US" sz="1300">
                <a:solidFill>
                  <a:srgbClr val="333333"/>
                </a:solidFill>
                <a:highlight>
                  <a:srgbClr val="FFFFFF"/>
                </a:highlight>
              </a:rPr>
              <a:t>N</a:t>
            </a:r>
            <a:r>
              <a:rPr lang="en-US" sz="1300">
                <a:solidFill>
                  <a:srgbClr val="333333"/>
                </a:solidFill>
                <a:highlight>
                  <a:srgbClr val="FFFFFF"/>
                </a:highlight>
              </a:rPr>
              <a:t> disks of different sizes, each with a hole in the center so that the rod can slide through it. The disks are originally stacked on one of the towers in order of descending size (i.e., the largest disc is on the bottom). The goal of the problem is to move all the disks to a different rod while complying with the following three rules:</a:t>
            </a:r>
            <a:endParaRPr sz="1300">
              <a:solidFill>
                <a:srgbClr val="333333"/>
              </a:solidFill>
              <a:highlight>
                <a:srgbClr val="FFFFFF"/>
              </a:highlight>
            </a:endParaRPr>
          </a:p>
          <a:p>
            <a:pPr indent="-311150" lvl="0" marL="457200" rtl="0" algn="l">
              <a:lnSpc>
                <a:spcPct val="115000"/>
              </a:lnSpc>
              <a:spcBef>
                <a:spcPts val="1400"/>
              </a:spcBef>
              <a:spcAft>
                <a:spcPts val="0"/>
              </a:spcAft>
              <a:buClr>
                <a:srgbClr val="333333"/>
              </a:buClr>
              <a:buSzPts val="1300"/>
              <a:buAutoNum type="arabicPeriod"/>
            </a:pPr>
            <a:r>
              <a:rPr lang="en-US" sz="1300">
                <a:solidFill>
                  <a:srgbClr val="333333"/>
                </a:solidFill>
                <a:highlight>
                  <a:srgbClr val="FFFFFF"/>
                </a:highlight>
              </a:rPr>
              <a:t>Only one disk can be moved at a time.</a:t>
            </a:r>
            <a:endParaRPr sz="1300">
              <a:solidFill>
                <a:srgbClr val="333333"/>
              </a:solidFill>
              <a:highlight>
                <a:srgbClr val="FFFFFF"/>
              </a:highlight>
            </a:endParaRPr>
          </a:p>
          <a:p>
            <a:pPr indent="-311150" lvl="0" marL="457200" rtl="0" algn="l">
              <a:lnSpc>
                <a:spcPct val="115000"/>
              </a:lnSpc>
              <a:spcBef>
                <a:spcPts val="0"/>
              </a:spcBef>
              <a:spcAft>
                <a:spcPts val="0"/>
              </a:spcAft>
              <a:buClr>
                <a:srgbClr val="333333"/>
              </a:buClr>
              <a:buSzPts val="1300"/>
              <a:buAutoNum type="arabicPeriod"/>
            </a:pPr>
            <a:r>
              <a:rPr lang="en-US" sz="1300">
                <a:solidFill>
                  <a:srgbClr val="333333"/>
                </a:solidFill>
                <a:highlight>
                  <a:srgbClr val="FFFFFF"/>
                </a:highlight>
              </a:rPr>
              <a:t>Only the disk at the top of a stack may be moved.</a:t>
            </a:r>
            <a:endParaRPr sz="1300">
              <a:solidFill>
                <a:srgbClr val="333333"/>
              </a:solidFill>
              <a:highlight>
                <a:srgbClr val="FFFFFF"/>
              </a:highlight>
            </a:endParaRPr>
          </a:p>
          <a:p>
            <a:pPr indent="-311150" lvl="0" marL="457200" rtl="0" algn="l">
              <a:lnSpc>
                <a:spcPct val="115000"/>
              </a:lnSpc>
              <a:spcBef>
                <a:spcPts val="0"/>
              </a:spcBef>
              <a:spcAft>
                <a:spcPts val="0"/>
              </a:spcAft>
              <a:buClr>
                <a:srgbClr val="333333"/>
              </a:buClr>
              <a:buSzPts val="1300"/>
              <a:buAutoNum type="arabicPeriod"/>
            </a:pPr>
            <a:r>
              <a:rPr lang="en-US" sz="1300">
                <a:solidFill>
                  <a:srgbClr val="333333"/>
                </a:solidFill>
                <a:highlight>
                  <a:srgbClr val="FFFFFF"/>
                </a:highlight>
              </a:rPr>
              <a:t>A disk may not be placed on top of a smaller disk.</a:t>
            </a:r>
            <a:endParaRPr sz="1300">
              <a:solidFill>
                <a:srgbClr val="333333"/>
              </a:solidFill>
              <a:highlight>
                <a:srgbClr val="FFFFFF"/>
              </a:highlight>
            </a:endParaRPr>
          </a:p>
          <a:p>
            <a:pPr indent="0" lvl="0" marL="0" rtl="0" algn="l">
              <a:lnSpc>
                <a:spcPct val="115000"/>
              </a:lnSpc>
              <a:spcBef>
                <a:spcPts val="1200"/>
              </a:spcBef>
              <a:spcAft>
                <a:spcPts val="0"/>
              </a:spcAft>
              <a:buNone/>
            </a:pPr>
            <a:r>
              <a:rPr lang="en-US" sz="1300">
                <a:solidFill>
                  <a:srgbClr val="333333"/>
                </a:solidFill>
                <a:highlight>
                  <a:srgbClr val="FFFFFF"/>
                </a:highlight>
              </a:rPr>
              <a:t>The following figure shows the steps of the solution to the Tower of Hanoi problem with three disks.</a:t>
            </a:r>
            <a:endParaRPr sz="1300">
              <a:solidFill>
                <a:srgbClr val="333333"/>
              </a:solidFill>
              <a:highlight>
                <a:srgbClr val="FFFFFF"/>
              </a:highlight>
            </a:endParaRPr>
          </a:p>
          <a:p>
            <a:pPr indent="0" lvl="0" marL="0" rtl="0" algn="l">
              <a:lnSpc>
                <a:spcPct val="115000"/>
              </a:lnSpc>
              <a:spcBef>
                <a:spcPts val="1400"/>
              </a:spcBef>
              <a:spcAft>
                <a:spcPts val="0"/>
              </a:spcAft>
              <a:buNone/>
            </a:pPr>
            <a:r>
              <a:t/>
            </a:r>
            <a:endParaRPr sz="1300">
              <a:solidFill>
                <a:schemeClr val="dk1"/>
              </a:solidFill>
            </a:endParaRPr>
          </a:p>
          <a:p>
            <a:pPr indent="0" lvl="0" marL="0" rtl="0" algn="l">
              <a:spcBef>
                <a:spcPts val="0"/>
              </a:spcBef>
              <a:spcAft>
                <a:spcPts val="0"/>
              </a:spcAft>
              <a:buNone/>
            </a:pPr>
            <a:r>
              <a:t/>
            </a:r>
            <a:endParaRPr sz="1300"/>
          </a:p>
        </p:txBody>
      </p:sp>
      <p:pic>
        <p:nvPicPr>
          <p:cNvPr id="241" name="Google Shape;241;p33"/>
          <p:cNvPicPr preferRelativeResize="0"/>
          <p:nvPr/>
        </p:nvPicPr>
        <p:blipFill>
          <a:blip r:embed="rId3">
            <a:alphaModFix/>
          </a:blip>
          <a:stretch>
            <a:fillRect/>
          </a:stretch>
        </p:blipFill>
        <p:spPr>
          <a:xfrm>
            <a:off x="430875" y="4123899"/>
            <a:ext cx="10936902" cy="2143825"/>
          </a:xfrm>
          <a:prstGeom prst="rect">
            <a:avLst/>
          </a:prstGeom>
          <a:noFill/>
          <a:ln>
            <a:noFill/>
          </a:ln>
        </p:spPr>
      </p:pic>
      <p:sp>
        <p:nvSpPr>
          <p:cNvPr id="242" name="Google Shape;242;p33"/>
          <p:cNvSpPr/>
          <p:nvPr/>
        </p:nvSpPr>
        <p:spPr>
          <a:xfrm>
            <a:off x="2599550" y="1922200"/>
            <a:ext cx="6208200" cy="46032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3" name="Google Shape;243;p33"/>
          <p:cNvSpPr txBox="1"/>
          <p:nvPr/>
        </p:nvSpPr>
        <p:spPr>
          <a:xfrm>
            <a:off x="3240950" y="2728250"/>
            <a:ext cx="4925400" cy="330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a:t>A legend goes that a group of Indian monks are in a monastery working to complete a Towers of Hanoi problem with 64 disks. When they complete the problem, the world will end. </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rPr lang="en-US"/>
              <a:t>Fortunately, the number of moves required is 2^64−1 seconds, so even if they could move one disk per millisecond, it would take over </a:t>
            </a:r>
            <a:r>
              <a:rPr b="1" lang="en-US"/>
              <a:t>585 billion years</a:t>
            </a:r>
            <a:r>
              <a:rPr lang="en-US"/>
              <a:t> for them to finish, which is about 42 times the estimated current age of the universe!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4"/>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2"/>
              </a:buClr>
              <a:buSzPts val="6000"/>
              <a:buFont typeface="Georgia"/>
              <a:buNone/>
            </a:pPr>
            <a:r>
              <a:rPr lang="en-US" sz="2500"/>
              <a:t>Divide and Conquer</a:t>
            </a:r>
            <a:endParaRPr sz="2500"/>
          </a:p>
          <a:p>
            <a:pPr indent="0" lvl="0" marL="0" marR="0" rtl="0" algn="l">
              <a:lnSpc>
                <a:spcPct val="90000"/>
              </a:lnSpc>
              <a:spcBef>
                <a:spcPts val="0"/>
              </a:spcBef>
              <a:spcAft>
                <a:spcPts val="0"/>
              </a:spcAft>
              <a:buClr>
                <a:schemeClr val="dk2"/>
              </a:buClr>
              <a:buSzPts val="6000"/>
              <a:buFont typeface="Georgia"/>
              <a:buNone/>
            </a:pPr>
            <a:r>
              <a:rPr lang="en-US" sz="1800"/>
              <a:t>Towers of Hanoi</a:t>
            </a:r>
            <a:endParaRPr sz="1800"/>
          </a:p>
        </p:txBody>
      </p:sp>
      <p:sp>
        <p:nvSpPr>
          <p:cNvPr id="249" name="Google Shape;249;p34"/>
          <p:cNvSpPr txBox="1"/>
          <p:nvPr/>
        </p:nvSpPr>
        <p:spPr>
          <a:xfrm>
            <a:off x="10218600" y="906450"/>
            <a:ext cx="1973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a:t>
            </a:r>
            <a:r>
              <a:rPr lang="en-US" sz="800"/>
              <a:t>Reducible on YouTube</a:t>
            </a:r>
            <a:endParaRPr b="0" i="0" sz="800" u="none" cap="none" strike="noStrike">
              <a:solidFill>
                <a:srgbClr val="000000"/>
              </a:solidFill>
              <a:latin typeface="Arial"/>
              <a:ea typeface="Arial"/>
              <a:cs typeface="Arial"/>
              <a:sym typeface="Arial"/>
            </a:endParaRPr>
          </a:p>
        </p:txBody>
      </p:sp>
      <p:pic>
        <p:nvPicPr>
          <p:cNvPr id="250" name="Google Shape;250;p34"/>
          <p:cNvPicPr preferRelativeResize="0"/>
          <p:nvPr/>
        </p:nvPicPr>
        <p:blipFill>
          <a:blip r:embed="rId3">
            <a:alphaModFix/>
          </a:blip>
          <a:stretch>
            <a:fillRect/>
          </a:stretch>
        </p:blipFill>
        <p:spPr>
          <a:xfrm>
            <a:off x="337350" y="1930675"/>
            <a:ext cx="3613275" cy="2170600"/>
          </a:xfrm>
          <a:prstGeom prst="rect">
            <a:avLst/>
          </a:prstGeom>
          <a:noFill/>
          <a:ln>
            <a:noFill/>
          </a:ln>
        </p:spPr>
      </p:pic>
      <p:pic>
        <p:nvPicPr>
          <p:cNvPr id="251" name="Google Shape;251;p34"/>
          <p:cNvPicPr preferRelativeResize="0"/>
          <p:nvPr/>
        </p:nvPicPr>
        <p:blipFill>
          <a:blip r:embed="rId4">
            <a:alphaModFix/>
          </a:blip>
          <a:stretch>
            <a:fillRect/>
          </a:stretch>
        </p:blipFill>
        <p:spPr>
          <a:xfrm>
            <a:off x="4094475" y="1930675"/>
            <a:ext cx="3605467" cy="2170599"/>
          </a:xfrm>
          <a:prstGeom prst="rect">
            <a:avLst/>
          </a:prstGeom>
          <a:noFill/>
          <a:ln>
            <a:noFill/>
          </a:ln>
        </p:spPr>
      </p:pic>
      <p:pic>
        <p:nvPicPr>
          <p:cNvPr id="252" name="Google Shape;252;p34"/>
          <p:cNvPicPr preferRelativeResize="0"/>
          <p:nvPr/>
        </p:nvPicPr>
        <p:blipFill>
          <a:blip r:embed="rId5">
            <a:alphaModFix/>
          </a:blip>
          <a:stretch>
            <a:fillRect/>
          </a:stretch>
        </p:blipFill>
        <p:spPr>
          <a:xfrm>
            <a:off x="7843800" y="1930675"/>
            <a:ext cx="3570764" cy="2170601"/>
          </a:xfrm>
          <a:prstGeom prst="rect">
            <a:avLst/>
          </a:prstGeom>
          <a:noFill/>
          <a:ln>
            <a:noFill/>
          </a:ln>
        </p:spPr>
      </p:pic>
      <p:pic>
        <p:nvPicPr>
          <p:cNvPr id="253" name="Google Shape;253;p34"/>
          <p:cNvPicPr preferRelativeResize="0"/>
          <p:nvPr/>
        </p:nvPicPr>
        <p:blipFill>
          <a:blip r:embed="rId6">
            <a:alphaModFix/>
          </a:blip>
          <a:stretch>
            <a:fillRect/>
          </a:stretch>
        </p:blipFill>
        <p:spPr>
          <a:xfrm>
            <a:off x="337350" y="4194325"/>
            <a:ext cx="3613276" cy="2233357"/>
          </a:xfrm>
          <a:prstGeom prst="rect">
            <a:avLst/>
          </a:prstGeom>
          <a:noFill/>
          <a:ln>
            <a:noFill/>
          </a:ln>
        </p:spPr>
      </p:pic>
      <p:pic>
        <p:nvPicPr>
          <p:cNvPr id="254" name="Google Shape;254;p34"/>
          <p:cNvPicPr preferRelativeResize="0"/>
          <p:nvPr/>
        </p:nvPicPr>
        <p:blipFill>
          <a:blip r:embed="rId7">
            <a:alphaModFix/>
          </a:blip>
          <a:stretch>
            <a:fillRect/>
          </a:stretch>
        </p:blipFill>
        <p:spPr>
          <a:xfrm>
            <a:off x="7880150" y="4194325"/>
            <a:ext cx="3534424" cy="2233350"/>
          </a:xfrm>
          <a:prstGeom prst="rect">
            <a:avLst/>
          </a:prstGeom>
          <a:noFill/>
          <a:ln>
            <a:noFill/>
          </a:ln>
        </p:spPr>
      </p:pic>
      <p:sp>
        <p:nvSpPr>
          <p:cNvPr id="255" name="Google Shape;255;p34"/>
          <p:cNvSpPr txBox="1"/>
          <p:nvPr/>
        </p:nvSpPr>
        <p:spPr>
          <a:xfrm>
            <a:off x="5216175" y="4566300"/>
            <a:ext cx="2483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We realize we are not getting anywhere. This is what we </a:t>
            </a:r>
            <a:r>
              <a:rPr lang="en-US"/>
              <a:t>really want</a:t>
            </a:r>
            <a:endParaRPr/>
          </a:p>
        </p:txBody>
      </p:sp>
      <p:sp>
        <p:nvSpPr>
          <p:cNvPr id="256" name="Google Shape;256;p34"/>
          <p:cNvSpPr/>
          <p:nvPr/>
        </p:nvSpPr>
        <p:spPr>
          <a:xfrm>
            <a:off x="5322150" y="5397600"/>
            <a:ext cx="1547700" cy="470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Divide and Conquer</a:t>
            </a:r>
            <a:endParaRPr sz="1800"/>
          </a:p>
        </p:txBody>
      </p:sp>
      <p:sp>
        <p:nvSpPr>
          <p:cNvPr id="101" name="Google Shape;101;p17"/>
          <p:cNvSpPr txBox="1"/>
          <p:nvPr/>
        </p:nvSpPr>
        <p:spPr>
          <a:xfrm>
            <a:off x="337350" y="1872325"/>
            <a:ext cx="5554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A0A23"/>
                </a:solidFill>
                <a:highlight>
                  <a:srgbClr val="FFFFFF"/>
                </a:highlight>
              </a:rPr>
              <a:t>A divide-and-conquer algorithm recursively breaks down a problem into two or more sub-problems of the same or related type, until these become simple enough to be solved directly. The solutions to the sub-problems are then combined to give a solution to the original problem.</a:t>
            </a:r>
            <a:endParaRPr>
              <a:solidFill>
                <a:srgbClr val="0A0A23"/>
              </a:solidFill>
              <a:highlight>
                <a:srgbClr val="FFFFFF"/>
              </a:highlight>
            </a:endParaRPr>
          </a:p>
        </p:txBody>
      </p:sp>
      <p:pic>
        <p:nvPicPr>
          <p:cNvPr id="102" name="Google Shape;102;p17"/>
          <p:cNvPicPr preferRelativeResize="0"/>
          <p:nvPr/>
        </p:nvPicPr>
        <p:blipFill rotWithShape="1">
          <a:blip r:embed="rId3">
            <a:alphaModFix/>
          </a:blip>
          <a:srcRect b="0" l="0" r="0" t="0"/>
          <a:stretch/>
        </p:blipFill>
        <p:spPr>
          <a:xfrm>
            <a:off x="701200" y="3279975"/>
            <a:ext cx="4065725" cy="3123950"/>
          </a:xfrm>
          <a:prstGeom prst="rect">
            <a:avLst/>
          </a:prstGeom>
          <a:noFill/>
          <a:ln>
            <a:noFill/>
          </a:ln>
        </p:spPr>
      </p:pic>
      <p:sp>
        <p:nvSpPr>
          <p:cNvPr id="103" name="Google Shape;103;p17"/>
          <p:cNvSpPr txBox="1"/>
          <p:nvPr/>
        </p:nvSpPr>
        <p:spPr>
          <a:xfrm>
            <a:off x="2015975" y="6550200"/>
            <a:ext cx="2374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https://www.khanacademy.org/</a:t>
            </a:r>
            <a:endParaRPr b="0" i="0" sz="800" u="none" cap="none" strike="noStrike">
              <a:solidFill>
                <a:srgbClr val="000000"/>
              </a:solidFill>
              <a:latin typeface="Arial"/>
              <a:ea typeface="Arial"/>
              <a:cs typeface="Arial"/>
              <a:sym typeface="Arial"/>
            </a:endParaRPr>
          </a:p>
        </p:txBody>
      </p:sp>
      <p:sp>
        <p:nvSpPr>
          <p:cNvPr id="104" name="Google Shape;104;p17"/>
          <p:cNvSpPr txBox="1"/>
          <p:nvPr/>
        </p:nvSpPr>
        <p:spPr>
          <a:xfrm>
            <a:off x="6319275" y="1872325"/>
            <a:ext cx="4925400" cy="426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200"/>
              <a:buFont typeface="Arial"/>
              <a:buNone/>
            </a:pPr>
            <a:r>
              <a:rPr lang="en-US">
                <a:solidFill>
                  <a:srgbClr val="202122"/>
                </a:solidFill>
                <a:highlight>
                  <a:schemeClr val="lt1"/>
                </a:highlight>
              </a:rPr>
              <a:t>You should think of a divide-and-conquer algorithm as having three parts:</a:t>
            </a:r>
            <a:br>
              <a:rPr lang="en-US">
                <a:solidFill>
                  <a:srgbClr val="202122"/>
                </a:solidFill>
                <a:highlight>
                  <a:schemeClr val="lt1"/>
                </a:highlight>
              </a:rPr>
            </a:br>
            <a:endParaRPr>
              <a:solidFill>
                <a:srgbClr val="202122"/>
              </a:solidFill>
              <a:highlight>
                <a:schemeClr val="lt1"/>
              </a:highlight>
            </a:endParaRPr>
          </a:p>
          <a:p>
            <a:pPr indent="-317500" lvl="0" marL="457200" rtl="0" algn="l">
              <a:lnSpc>
                <a:spcPct val="115000"/>
              </a:lnSpc>
              <a:spcBef>
                <a:spcPts val="0"/>
              </a:spcBef>
              <a:spcAft>
                <a:spcPts val="0"/>
              </a:spcAft>
              <a:buClr>
                <a:srgbClr val="21242C"/>
              </a:buClr>
              <a:buSzPts val="1400"/>
              <a:buAutoNum type="arabicPeriod"/>
            </a:pPr>
            <a:r>
              <a:rPr b="1" lang="en-US">
                <a:solidFill>
                  <a:srgbClr val="21242C"/>
                </a:solidFill>
                <a:highlight>
                  <a:schemeClr val="lt1"/>
                </a:highlight>
              </a:rPr>
              <a:t>Divide</a:t>
            </a:r>
            <a:r>
              <a:rPr lang="en-US">
                <a:solidFill>
                  <a:srgbClr val="21242C"/>
                </a:solidFill>
                <a:highlight>
                  <a:schemeClr val="lt1"/>
                </a:highlight>
              </a:rPr>
              <a:t> the problem into a number of subproblems that are smaller instances of the same problem.</a:t>
            </a:r>
            <a:endParaRPr>
              <a:solidFill>
                <a:srgbClr val="21242C"/>
              </a:solidFill>
              <a:highlight>
                <a:schemeClr val="lt1"/>
              </a:highlight>
            </a:endParaRPr>
          </a:p>
          <a:p>
            <a:pPr indent="-317500" lvl="0" marL="457200" rtl="0" algn="l">
              <a:lnSpc>
                <a:spcPct val="115000"/>
              </a:lnSpc>
              <a:spcBef>
                <a:spcPts val="0"/>
              </a:spcBef>
              <a:spcAft>
                <a:spcPts val="0"/>
              </a:spcAft>
              <a:buClr>
                <a:srgbClr val="21242C"/>
              </a:buClr>
              <a:buSzPts val="1400"/>
              <a:buAutoNum type="arabicPeriod"/>
            </a:pPr>
            <a:r>
              <a:rPr b="1" lang="en-US">
                <a:solidFill>
                  <a:srgbClr val="21242C"/>
                </a:solidFill>
                <a:highlight>
                  <a:schemeClr val="lt1"/>
                </a:highlight>
              </a:rPr>
              <a:t>Conquer</a:t>
            </a:r>
            <a:r>
              <a:rPr lang="en-US">
                <a:solidFill>
                  <a:srgbClr val="21242C"/>
                </a:solidFill>
                <a:highlight>
                  <a:schemeClr val="lt1"/>
                </a:highlight>
              </a:rPr>
              <a:t> the subproblems by solving them recursively. If they are small enough, solve the subproblems as base cases.</a:t>
            </a:r>
            <a:endParaRPr>
              <a:solidFill>
                <a:srgbClr val="21242C"/>
              </a:solidFill>
              <a:highlight>
                <a:schemeClr val="lt1"/>
              </a:highlight>
            </a:endParaRPr>
          </a:p>
          <a:p>
            <a:pPr indent="-317500" lvl="0" marL="457200" rtl="0" algn="l">
              <a:lnSpc>
                <a:spcPct val="115000"/>
              </a:lnSpc>
              <a:spcBef>
                <a:spcPts val="0"/>
              </a:spcBef>
              <a:spcAft>
                <a:spcPts val="0"/>
              </a:spcAft>
              <a:buClr>
                <a:srgbClr val="21242C"/>
              </a:buClr>
              <a:buSzPts val="1400"/>
              <a:buAutoNum type="arabicPeriod"/>
            </a:pPr>
            <a:r>
              <a:rPr b="1" lang="en-US">
                <a:solidFill>
                  <a:srgbClr val="21242C"/>
                </a:solidFill>
                <a:highlight>
                  <a:schemeClr val="lt1"/>
                </a:highlight>
              </a:rPr>
              <a:t>Combine</a:t>
            </a:r>
            <a:r>
              <a:rPr lang="en-US">
                <a:solidFill>
                  <a:srgbClr val="21242C"/>
                </a:solidFill>
                <a:highlight>
                  <a:schemeClr val="lt1"/>
                </a:highlight>
              </a:rPr>
              <a:t> the solutions to the subproblems into the solution for the original problem.</a:t>
            </a:r>
            <a:endParaRPr>
              <a:solidFill>
                <a:srgbClr val="21242C"/>
              </a:solidFill>
              <a:highlight>
                <a:schemeClr val="lt1"/>
              </a:highlight>
            </a:endParaRPr>
          </a:p>
          <a:p>
            <a:pPr indent="0" lvl="0" marL="0" rtl="0" algn="l">
              <a:lnSpc>
                <a:spcPct val="115000"/>
              </a:lnSpc>
              <a:spcBef>
                <a:spcPts val="0"/>
              </a:spcBef>
              <a:spcAft>
                <a:spcPts val="0"/>
              </a:spcAft>
              <a:buNone/>
            </a:pPr>
            <a:r>
              <a:t/>
            </a:r>
            <a:endParaRPr>
              <a:solidFill>
                <a:srgbClr val="21242C"/>
              </a:solidFill>
              <a:highlight>
                <a:schemeClr val="lt1"/>
              </a:highlight>
            </a:endParaRPr>
          </a:p>
          <a:p>
            <a:pPr indent="0" lvl="0" marL="0" rtl="0" algn="l">
              <a:lnSpc>
                <a:spcPct val="115000"/>
              </a:lnSpc>
              <a:spcBef>
                <a:spcPts val="0"/>
              </a:spcBef>
              <a:spcAft>
                <a:spcPts val="0"/>
              </a:spcAft>
              <a:buNone/>
            </a:pPr>
            <a:r>
              <a:rPr lang="en-US">
                <a:solidFill>
                  <a:srgbClr val="21242C"/>
                </a:solidFill>
                <a:highlight>
                  <a:schemeClr val="lt1"/>
                </a:highlight>
              </a:rPr>
              <a:t>The divide-and-conquer technique is the basis of efficient algorithms for many problems, such as </a:t>
            </a:r>
            <a:r>
              <a:rPr b="1" lang="en-US">
                <a:solidFill>
                  <a:srgbClr val="21242C"/>
                </a:solidFill>
                <a:highlight>
                  <a:schemeClr val="lt1"/>
                </a:highlight>
              </a:rPr>
              <a:t>sorting</a:t>
            </a:r>
            <a:r>
              <a:rPr lang="en-US">
                <a:solidFill>
                  <a:srgbClr val="21242C"/>
                </a:solidFill>
                <a:highlight>
                  <a:schemeClr val="lt1"/>
                </a:highlight>
              </a:rPr>
              <a:t> (e.g., quicksort, merge sort), </a:t>
            </a:r>
            <a:r>
              <a:rPr b="1" lang="en-US">
                <a:solidFill>
                  <a:srgbClr val="21242C"/>
                </a:solidFill>
                <a:highlight>
                  <a:schemeClr val="lt1"/>
                </a:highlight>
              </a:rPr>
              <a:t>multiplying large numbers</a:t>
            </a:r>
            <a:r>
              <a:rPr lang="en-US">
                <a:solidFill>
                  <a:srgbClr val="21242C"/>
                </a:solidFill>
                <a:highlight>
                  <a:schemeClr val="lt1"/>
                </a:highlight>
              </a:rPr>
              <a:t> (e.g., the Karatsuba algorithm), </a:t>
            </a:r>
            <a:r>
              <a:rPr b="1" lang="en-US">
                <a:solidFill>
                  <a:srgbClr val="21242C"/>
                </a:solidFill>
                <a:highlight>
                  <a:schemeClr val="lt1"/>
                </a:highlight>
              </a:rPr>
              <a:t>finding the closest pair of points</a:t>
            </a:r>
            <a:r>
              <a:rPr lang="en-US">
                <a:solidFill>
                  <a:srgbClr val="21242C"/>
                </a:solidFill>
                <a:highlight>
                  <a:schemeClr val="lt1"/>
                </a:highlight>
              </a:rPr>
              <a:t>, </a:t>
            </a:r>
            <a:r>
              <a:rPr b="1" lang="en-US">
                <a:solidFill>
                  <a:srgbClr val="21242C"/>
                </a:solidFill>
                <a:highlight>
                  <a:schemeClr val="lt1"/>
                </a:highlight>
              </a:rPr>
              <a:t>syntactic analysis</a:t>
            </a:r>
            <a:r>
              <a:rPr lang="en-US">
                <a:solidFill>
                  <a:srgbClr val="21242C"/>
                </a:solidFill>
                <a:highlight>
                  <a:schemeClr val="lt1"/>
                </a:highlight>
              </a:rPr>
              <a:t> (e.g., top-down parsers), and computing the </a:t>
            </a:r>
            <a:r>
              <a:rPr b="1" lang="en-US">
                <a:solidFill>
                  <a:srgbClr val="21242C"/>
                </a:solidFill>
                <a:highlight>
                  <a:schemeClr val="lt1"/>
                </a:highlight>
              </a:rPr>
              <a:t>discrete Fourier transform</a:t>
            </a:r>
            <a:r>
              <a:rPr lang="en-US">
                <a:solidFill>
                  <a:srgbClr val="21242C"/>
                </a:solidFill>
                <a:highlight>
                  <a:schemeClr val="lt1"/>
                </a:highlight>
              </a:rPr>
              <a:t> (FFT).</a:t>
            </a:r>
            <a:endParaRPr>
              <a:solidFill>
                <a:srgbClr val="21242C"/>
              </a:solidFill>
              <a:highlight>
                <a:schemeClr val="lt1"/>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5"/>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2"/>
              </a:buClr>
              <a:buSzPts val="6000"/>
              <a:buFont typeface="Georgia"/>
              <a:buNone/>
            </a:pPr>
            <a:r>
              <a:rPr lang="en-US" sz="2500"/>
              <a:t>Divide and Conquer</a:t>
            </a:r>
            <a:endParaRPr sz="2500"/>
          </a:p>
          <a:p>
            <a:pPr indent="0" lvl="0" marL="0" marR="0" rtl="0" algn="l">
              <a:lnSpc>
                <a:spcPct val="90000"/>
              </a:lnSpc>
              <a:spcBef>
                <a:spcPts val="0"/>
              </a:spcBef>
              <a:spcAft>
                <a:spcPts val="0"/>
              </a:spcAft>
              <a:buClr>
                <a:schemeClr val="dk2"/>
              </a:buClr>
              <a:buSzPts val="6000"/>
              <a:buFont typeface="Georgia"/>
              <a:buNone/>
            </a:pPr>
            <a:r>
              <a:rPr lang="en-US" sz="1800"/>
              <a:t>Towers of Hanoi</a:t>
            </a:r>
            <a:endParaRPr sz="1800"/>
          </a:p>
        </p:txBody>
      </p:sp>
      <p:pic>
        <p:nvPicPr>
          <p:cNvPr id="262" name="Google Shape;262;p35"/>
          <p:cNvPicPr preferRelativeResize="0"/>
          <p:nvPr/>
        </p:nvPicPr>
        <p:blipFill>
          <a:blip r:embed="rId3">
            <a:alphaModFix/>
          </a:blip>
          <a:stretch>
            <a:fillRect/>
          </a:stretch>
        </p:blipFill>
        <p:spPr>
          <a:xfrm>
            <a:off x="417500" y="1964850"/>
            <a:ext cx="3481125" cy="2208099"/>
          </a:xfrm>
          <a:prstGeom prst="rect">
            <a:avLst/>
          </a:prstGeom>
          <a:noFill/>
          <a:ln>
            <a:noFill/>
          </a:ln>
        </p:spPr>
      </p:pic>
      <p:pic>
        <p:nvPicPr>
          <p:cNvPr id="263" name="Google Shape;263;p35"/>
          <p:cNvPicPr preferRelativeResize="0"/>
          <p:nvPr/>
        </p:nvPicPr>
        <p:blipFill>
          <a:blip r:embed="rId4">
            <a:alphaModFix/>
          </a:blip>
          <a:stretch>
            <a:fillRect/>
          </a:stretch>
        </p:blipFill>
        <p:spPr>
          <a:xfrm>
            <a:off x="4033925" y="1964846"/>
            <a:ext cx="3555779" cy="2208100"/>
          </a:xfrm>
          <a:prstGeom prst="rect">
            <a:avLst/>
          </a:prstGeom>
          <a:noFill/>
          <a:ln>
            <a:noFill/>
          </a:ln>
        </p:spPr>
      </p:pic>
      <p:pic>
        <p:nvPicPr>
          <p:cNvPr id="264" name="Google Shape;264;p35"/>
          <p:cNvPicPr preferRelativeResize="0"/>
          <p:nvPr/>
        </p:nvPicPr>
        <p:blipFill>
          <a:blip r:embed="rId5">
            <a:alphaModFix/>
          </a:blip>
          <a:stretch>
            <a:fillRect/>
          </a:stretch>
        </p:blipFill>
        <p:spPr>
          <a:xfrm>
            <a:off x="7827625" y="1964850"/>
            <a:ext cx="3481125" cy="2214019"/>
          </a:xfrm>
          <a:prstGeom prst="rect">
            <a:avLst/>
          </a:prstGeom>
          <a:noFill/>
          <a:ln>
            <a:noFill/>
          </a:ln>
        </p:spPr>
      </p:pic>
      <p:pic>
        <p:nvPicPr>
          <p:cNvPr id="265" name="Google Shape;265;p35"/>
          <p:cNvPicPr preferRelativeResize="0"/>
          <p:nvPr/>
        </p:nvPicPr>
        <p:blipFill>
          <a:blip r:embed="rId6">
            <a:alphaModFix/>
          </a:blip>
          <a:stretch>
            <a:fillRect/>
          </a:stretch>
        </p:blipFill>
        <p:spPr>
          <a:xfrm>
            <a:off x="417500" y="4265475"/>
            <a:ext cx="3481125" cy="2200550"/>
          </a:xfrm>
          <a:prstGeom prst="rect">
            <a:avLst/>
          </a:prstGeom>
          <a:noFill/>
          <a:ln>
            <a:noFill/>
          </a:ln>
        </p:spPr>
      </p:pic>
      <p:sp>
        <p:nvSpPr>
          <p:cNvPr id="266" name="Google Shape;266;p35"/>
          <p:cNvSpPr txBox="1"/>
          <p:nvPr/>
        </p:nvSpPr>
        <p:spPr>
          <a:xfrm>
            <a:off x="10218600" y="906450"/>
            <a:ext cx="1973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a:t>
            </a:r>
            <a:r>
              <a:rPr lang="en-US" sz="800"/>
              <a:t>Reducible on YouTube</a:t>
            </a:r>
            <a:endParaRPr b="0" i="0" sz="800" u="none" cap="none" strike="noStrike">
              <a:solidFill>
                <a:srgbClr val="000000"/>
              </a:solidFill>
              <a:latin typeface="Arial"/>
              <a:ea typeface="Arial"/>
              <a:cs typeface="Arial"/>
              <a:sym typeface="Arial"/>
            </a:endParaRPr>
          </a:p>
        </p:txBody>
      </p:sp>
      <p:pic>
        <p:nvPicPr>
          <p:cNvPr id="267" name="Google Shape;267;p35"/>
          <p:cNvPicPr preferRelativeResize="0"/>
          <p:nvPr/>
        </p:nvPicPr>
        <p:blipFill>
          <a:blip r:embed="rId7">
            <a:alphaModFix/>
          </a:blip>
          <a:stretch>
            <a:fillRect/>
          </a:stretch>
        </p:blipFill>
        <p:spPr>
          <a:xfrm>
            <a:off x="4033925" y="4305625"/>
            <a:ext cx="3555775" cy="2237295"/>
          </a:xfrm>
          <a:prstGeom prst="rect">
            <a:avLst/>
          </a:prstGeom>
          <a:noFill/>
          <a:ln>
            <a:noFill/>
          </a:ln>
        </p:spPr>
      </p:pic>
      <p:pic>
        <p:nvPicPr>
          <p:cNvPr id="268" name="Google Shape;268;p35"/>
          <p:cNvPicPr preferRelativeResize="0"/>
          <p:nvPr/>
        </p:nvPicPr>
        <p:blipFill>
          <a:blip r:embed="rId8">
            <a:alphaModFix/>
          </a:blip>
          <a:stretch>
            <a:fillRect/>
          </a:stretch>
        </p:blipFill>
        <p:spPr>
          <a:xfrm>
            <a:off x="7827625" y="4305625"/>
            <a:ext cx="3481125" cy="219894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6"/>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2"/>
              </a:buClr>
              <a:buSzPts val="6000"/>
              <a:buFont typeface="Georgia"/>
              <a:buNone/>
            </a:pPr>
            <a:r>
              <a:rPr lang="en-US" sz="2500"/>
              <a:t>Divide and Conquer</a:t>
            </a:r>
            <a:endParaRPr sz="2500"/>
          </a:p>
          <a:p>
            <a:pPr indent="0" lvl="0" marL="0" marR="0" rtl="0" algn="l">
              <a:lnSpc>
                <a:spcPct val="90000"/>
              </a:lnSpc>
              <a:spcBef>
                <a:spcPts val="0"/>
              </a:spcBef>
              <a:spcAft>
                <a:spcPts val="0"/>
              </a:spcAft>
              <a:buClr>
                <a:schemeClr val="dk2"/>
              </a:buClr>
              <a:buSzPts val="6000"/>
              <a:buFont typeface="Georgia"/>
              <a:buNone/>
            </a:pPr>
            <a:r>
              <a:rPr lang="en-US" sz="1800"/>
              <a:t>Towers of Hanoi</a:t>
            </a:r>
            <a:endParaRPr sz="1800"/>
          </a:p>
        </p:txBody>
      </p:sp>
      <p:sp>
        <p:nvSpPr>
          <p:cNvPr id="274" name="Google Shape;274;p36"/>
          <p:cNvSpPr txBox="1"/>
          <p:nvPr/>
        </p:nvSpPr>
        <p:spPr>
          <a:xfrm>
            <a:off x="10218600" y="906450"/>
            <a:ext cx="1973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a:t>
            </a:r>
            <a:r>
              <a:rPr lang="en-US" sz="800"/>
              <a:t>Reducible on YouTube</a:t>
            </a:r>
            <a:endParaRPr b="0" i="0" sz="800" u="none" cap="none" strike="noStrike">
              <a:solidFill>
                <a:srgbClr val="000000"/>
              </a:solidFill>
              <a:latin typeface="Arial"/>
              <a:ea typeface="Arial"/>
              <a:cs typeface="Arial"/>
              <a:sym typeface="Arial"/>
            </a:endParaRPr>
          </a:p>
        </p:txBody>
      </p:sp>
      <p:pic>
        <p:nvPicPr>
          <p:cNvPr id="275" name="Google Shape;275;p36"/>
          <p:cNvPicPr preferRelativeResize="0"/>
          <p:nvPr/>
        </p:nvPicPr>
        <p:blipFill>
          <a:blip r:embed="rId3">
            <a:alphaModFix/>
          </a:blip>
          <a:stretch>
            <a:fillRect/>
          </a:stretch>
        </p:blipFill>
        <p:spPr>
          <a:xfrm>
            <a:off x="434575" y="1939224"/>
            <a:ext cx="3558799" cy="2287301"/>
          </a:xfrm>
          <a:prstGeom prst="rect">
            <a:avLst/>
          </a:prstGeom>
          <a:noFill/>
          <a:ln>
            <a:noFill/>
          </a:ln>
        </p:spPr>
      </p:pic>
      <p:pic>
        <p:nvPicPr>
          <p:cNvPr id="276" name="Google Shape;276;p36"/>
          <p:cNvPicPr preferRelativeResize="0"/>
          <p:nvPr/>
        </p:nvPicPr>
        <p:blipFill>
          <a:blip r:embed="rId4">
            <a:alphaModFix/>
          </a:blip>
          <a:stretch>
            <a:fillRect/>
          </a:stretch>
        </p:blipFill>
        <p:spPr>
          <a:xfrm>
            <a:off x="4154325" y="1939221"/>
            <a:ext cx="3557260" cy="2287300"/>
          </a:xfrm>
          <a:prstGeom prst="rect">
            <a:avLst/>
          </a:prstGeom>
          <a:noFill/>
          <a:ln>
            <a:noFill/>
          </a:ln>
        </p:spPr>
      </p:pic>
      <p:pic>
        <p:nvPicPr>
          <p:cNvPr id="277" name="Google Shape;277;p36"/>
          <p:cNvPicPr preferRelativeResize="0"/>
          <p:nvPr/>
        </p:nvPicPr>
        <p:blipFill>
          <a:blip r:embed="rId5">
            <a:alphaModFix/>
          </a:blip>
          <a:stretch>
            <a:fillRect/>
          </a:stretch>
        </p:blipFill>
        <p:spPr>
          <a:xfrm>
            <a:off x="7872528" y="1939222"/>
            <a:ext cx="2892155" cy="2287300"/>
          </a:xfrm>
          <a:prstGeom prst="rect">
            <a:avLst/>
          </a:prstGeom>
          <a:noFill/>
          <a:ln>
            <a:noFill/>
          </a:ln>
        </p:spPr>
      </p:pic>
      <p:pic>
        <p:nvPicPr>
          <p:cNvPr id="278" name="Google Shape;278;p36"/>
          <p:cNvPicPr preferRelativeResize="0"/>
          <p:nvPr/>
        </p:nvPicPr>
        <p:blipFill>
          <a:blip r:embed="rId6">
            <a:alphaModFix/>
          </a:blip>
          <a:stretch>
            <a:fillRect/>
          </a:stretch>
        </p:blipFill>
        <p:spPr>
          <a:xfrm>
            <a:off x="434575" y="4293425"/>
            <a:ext cx="3028625" cy="2458401"/>
          </a:xfrm>
          <a:prstGeom prst="rect">
            <a:avLst/>
          </a:prstGeom>
          <a:noFill/>
          <a:ln>
            <a:noFill/>
          </a:ln>
        </p:spPr>
      </p:pic>
      <p:pic>
        <p:nvPicPr>
          <p:cNvPr id="279" name="Google Shape;279;p36"/>
          <p:cNvPicPr preferRelativeResize="0"/>
          <p:nvPr/>
        </p:nvPicPr>
        <p:blipFill>
          <a:blip r:embed="rId7">
            <a:alphaModFix/>
          </a:blip>
          <a:stretch>
            <a:fillRect/>
          </a:stretch>
        </p:blipFill>
        <p:spPr>
          <a:xfrm>
            <a:off x="3589950" y="4293425"/>
            <a:ext cx="3210490" cy="2458400"/>
          </a:xfrm>
          <a:prstGeom prst="rect">
            <a:avLst/>
          </a:prstGeom>
          <a:noFill/>
          <a:ln>
            <a:noFill/>
          </a:ln>
        </p:spPr>
      </p:pic>
      <p:sp>
        <p:nvSpPr>
          <p:cNvPr id="280" name="Google Shape;280;p36"/>
          <p:cNvSpPr txBox="1"/>
          <p:nvPr/>
        </p:nvSpPr>
        <p:spPr>
          <a:xfrm>
            <a:off x="7405275" y="5156325"/>
            <a:ext cx="422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We just solved Towers of Hanoi for 3 discs!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7"/>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2"/>
              </a:buClr>
              <a:buSzPts val="6000"/>
              <a:buFont typeface="Georgia"/>
              <a:buNone/>
            </a:pPr>
            <a:r>
              <a:rPr lang="en-US" sz="2500"/>
              <a:t>Divide and Conquer</a:t>
            </a:r>
            <a:endParaRPr sz="2500"/>
          </a:p>
          <a:p>
            <a:pPr indent="0" lvl="0" marL="0" marR="0" rtl="0" algn="l">
              <a:lnSpc>
                <a:spcPct val="90000"/>
              </a:lnSpc>
              <a:spcBef>
                <a:spcPts val="0"/>
              </a:spcBef>
              <a:spcAft>
                <a:spcPts val="0"/>
              </a:spcAft>
              <a:buClr>
                <a:schemeClr val="dk2"/>
              </a:buClr>
              <a:buSzPts val="6000"/>
              <a:buFont typeface="Georgia"/>
              <a:buNone/>
            </a:pPr>
            <a:r>
              <a:rPr lang="en-US" sz="1800"/>
              <a:t>Towers of Hanoi</a:t>
            </a:r>
            <a:endParaRPr sz="1800"/>
          </a:p>
        </p:txBody>
      </p:sp>
      <p:sp>
        <p:nvSpPr>
          <p:cNvPr id="286" name="Google Shape;286;p37"/>
          <p:cNvSpPr txBox="1"/>
          <p:nvPr/>
        </p:nvSpPr>
        <p:spPr>
          <a:xfrm>
            <a:off x="10218600" y="906450"/>
            <a:ext cx="1973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a:t>
            </a:r>
            <a:r>
              <a:rPr lang="en-US" sz="800"/>
              <a:t>Reducible on YouTube</a:t>
            </a:r>
            <a:endParaRPr b="0" i="0" sz="800" u="none" cap="none" strike="noStrike">
              <a:solidFill>
                <a:srgbClr val="000000"/>
              </a:solidFill>
              <a:latin typeface="Arial"/>
              <a:ea typeface="Arial"/>
              <a:cs typeface="Arial"/>
              <a:sym typeface="Arial"/>
            </a:endParaRPr>
          </a:p>
        </p:txBody>
      </p:sp>
      <p:pic>
        <p:nvPicPr>
          <p:cNvPr id="287" name="Google Shape;287;p37"/>
          <p:cNvPicPr preferRelativeResize="0"/>
          <p:nvPr/>
        </p:nvPicPr>
        <p:blipFill>
          <a:blip r:embed="rId3">
            <a:alphaModFix/>
          </a:blip>
          <a:stretch>
            <a:fillRect/>
          </a:stretch>
        </p:blipFill>
        <p:spPr>
          <a:xfrm>
            <a:off x="684025" y="3083937"/>
            <a:ext cx="4557825" cy="3555100"/>
          </a:xfrm>
          <a:prstGeom prst="rect">
            <a:avLst/>
          </a:prstGeom>
          <a:noFill/>
          <a:ln>
            <a:noFill/>
          </a:ln>
        </p:spPr>
      </p:pic>
      <p:sp>
        <p:nvSpPr>
          <p:cNvPr id="288" name="Google Shape;288;p37"/>
          <p:cNvSpPr txBox="1"/>
          <p:nvPr/>
        </p:nvSpPr>
        <p:spPr>
          <a:xfrm>
            <a:off x="444650" y="2018075"/>
            <a:ext cx="5344500" cy="10752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SzPts val="1300"/>
              <a:buChar char="●"/>
            </a:pPr>
            <a:r>
              <a:rPr lang="en-US" sz="1300"/>
              <a:t>We first found a way to move the top 2 discs to the second rod</a:t>
            </a:r>
            <a:endParaRPr sz="1300"/>
          </a:p>
          <a:p>
            <a:pPr indent="-311150" lvl="0" marL="457200" rtl="0" algn="l">
              <a:lnSpc>
                <a:spcPct val="115000"/>
              </a:lnSpc>
              <a:spcBef>
                <a:spcPts val="0"/>
              </a:spcBef>
              <a:spcAft>
                <a:spcPts val="0"/>
              </a:spcAft>
              <a:buSzPts val="1300"/>
              <a:buChar char="●"/>
            </a:pPr>
            <a:r>
              <a:rPr lang="en-US" sz="1300"/>
              <a:t>Allowing us to move the largest disc to the destination rod</a:t>
            </a:r>
            <a:endParaRPr sz="1300"/>
          </a:p>
          <a:p>
            <a:pPr indent="-311150" lvl="0" marL="457200" rtl="0" algn="l">
              <a:lnSpc>
                <a:spcPct val="115000"/>
              </a:lnSpc>
              <a:spcBef>
                <a:spcPts val="0"/>
              </a:spcBef>
              <a:spcAft>
                <a:spcPts val="0"/>
              </a:spcAft>
              <a:buSzPts val="1300"/>
              <a:buChar char="●"/>
            </a:pPr>
            <a:r>
              <a:rPr lang="en-US" sz="1300"/>
              <a:t>Finally, we move the top 2 discs from the middle rod to the destination rod</a:t>
            </a:r>
            <a:endParaRPr sz="1300"/>
          </a:p>
        </p:txBody>
      </p:sp>
      <p:sp>
        <p:nvSpPr>
          <p:cNvPr id="289" name="Google Shape;289;p37"/>
          <p:cNvSpPr txBox="1"/>
          <p:nvPr/>
        </p:nvSpPr>
        <p:spPr>
          <a:xfrm>
            <a:off x="5958575" y="2661800"/>
            <a:ext cx="492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Can we utilize the same strategy to move 4 discs?</a:t>
            </a:r>
            <a:endParaRPr/>
          </a:p>
        </p:txBody>
      </p:sp>
      <p:pic>
        <p:nvPicPr>
          <p:cNvPr id="290" name="Google Shape;290;p37"/>
          <p:cNvPicPr preferRelativeResize="0"/>
          <p:nvPr/>
        </p:nvPicPr>
        <p:blipFill>
          <a:blip r:embed="rId4">
            <a:alphaModFix/>
          </a:blip>
          <a:stretch>
            <a:fillRect/>
          </a:stretch>
        </p:blipFill>
        <p:spPr>
          <a:xfrm>
            <a:off x="5958575" y="3062000"/>
            <a:ext cx="6098124" cy="359897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8"/>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2"/>
              </a:buClr>
              <a:buSzPts val="6000"/>
              <a:buFont typeface="Georgia"/>
              <a:buNone/>
            </a:pPr>
            <a:r>
              <a:rPr lang="en-US" sz="2500"/>
              <a:t>Divide and Conquer</a:t>
            </a:r>
            <a:endParaRPr sz="2500"/>
          </a:p>
          <a:p>
            <a:pPr indent="0" lvl="0" marL="0" marR="0" rtl="0" algn="l">
              <a:lnSpc>
                <a:spcPct val="90000"/>
              </a:lnSpc>
              <a:spcBef>
                <a:spcPts val="0"/>
              </a:spcBef>
              <a:spcAft>
                <a:spcPts val="0"/>
              </a:spcAft>
              <a:buClr>
                <a:schemeClr val="dk2"/>
              </a:buClr>
              <a:buSzPts val="6000"/>
              <a:buFont typeface="Georgia"/>
              <a:buNone/>
            </a:pPr>
            <a:r>
              <a:rPr lang="en-US" sz="1800"/>
              <a:t>Towers of Hanoi</a:t>
            </a:r>
            <a:endParaRPr sz="1800"/>
          </a:p>
        </p:txBody>
      </p:sp>
      <p:sp>
        <p:nvSpPr>
          <p:cNvPr id="296" name="Google Shape;296;p38"/>
          <p:cNvSpPr txBox="1"/>
          <p:nvPr/>
        </p:nvSpPr>
        <p:spPr>
          <a:xfrm>
            <a:off x="10218600" y="906450"/>
            <a:ext cx="1973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a:t>
            </a:r>
            <a:r>
              <a:rPr lang="en-US" sz="800"/>
              <a:t>Reducible on YouTube</a:t>
            </a:r>
            <a:endParaRPr b="0" i="0" sz="800" u="none" cap="none" strike="noStrike">
              <a:solidFill>
                <a:srgbClr val="000000"/>
              </a:solidFill>
              <a:latin typeface="Arial"/>
              <a:ea typeface="Arial"/>
              <a:cs typeface="Arial"/>
              <a:sym typeface="Arial"/>
            </a:endParaRPr>
          </a:p>
        </p:txBody>
      </p:sp>
      <p:pic>
        <p:nvPicPr>
          <p:cNvPr id="297" name="Google Shape;297;p38"/>
          <p:cNvPicPr preferRelativeResize="0"/>
          <p:nvPr/>
        </p:nvPicPr>
        <p:blipFill>
          <a:blip r:embed="rId3">
            <a:alphaModFix/>
          </a:blip>
          <a:stretch>
            <a:fillRect/>
          </a:stretch>
        </p:blipFill>
        <p:spPr>
          <a:xfrm>
            <a:off x="426000" y="1916150"/>
            <a:ext cx="3165476" cy="1868201"/>
          </a:xfrm>
          <a:prstGeom prst="rect">
            <a:avLst/>
          </a:prstGeom>
          <a:noFill/>
          <a:ln>
            <a:noFill/>
          </a:ln>
        </p:spPr>
      </p:pic>
      <p:pic>
        <p:nvPicPr>
          <p:cNvPr id="298" name="Google Shape;298;p38"/>
          <p:cNvPicPr preferRelativeResize="0"/>
          <p:nvPr/>
        </p:nvPicPr>
        <p:blipFill>
          <a:blip r:embed="rId4">
            <a:alphaModFix/>
          </a:blip>
          <a:stretch>
            <a:fillRect/>
          </a:stretch>
        </p:blipFill>
        <p:spPr>
          <a:xfrm>
            <a:off x="3709675" y="1527550"/>
            <a:ext cx="3035050" cy="2256800"/>
          </a:xfrm>
          <a:prstGeom prst="rect">
            <a:avLst/>
          </a:prstGeom>
          <a:noFill/>
          <a:ln>
            <a:noFill/>
          </a:ln>
        </p:spPr>
      </p:pic>
      <p:pic>
        <p:nvPicPr>
          <p:cNvPr id="299" name="Google Shape;299;p38"/>
          <p:cNvPicPr preferRelativeResize="0"/>
          <p:nvPr/>
        </p:nvPicPr>
        <p:blipFill>
          <a:blip r:embed="rId5">
            <a:alphaModFix/>
          </a:blip>
          <a:stretch>
            <a:fillRect/>
          </a:stretch>
        </p:blipFill>
        <p:spPr>
          <a:xfrm>
            <a:off x="9189175" y="1527550"/>
            <a:ext cx="2861651" cy="3697174"/>
          </a:xfrm>
          <a:prstGeom prst="rect">
            <a:avLst/>
          </a:prstGeom>
          <a:noFill/>
          <a:ln cap="flat" cmpd="sng" w="9525">
            <a:solidFill>
              <a:schemeClr val="dk2"/>
            </a:solidFill>
            <a:prstDash val="solid"/>
            <a:round/>
            <a:headEnd len="sm" w="sm" type="none"/>
            <a:tailEnd len="sm" w="sm" type="none"/>
          </a:ln>
        </p:spPr>
      </p:pic>
      <p:sp>
        <p:nvSpPr>
          <p:cNvPr id="300" name="Google Shape;300;p38"/>
          <p:cNvSpPr txBox="1"/>
          <p:nvPr/>
        </p:nvSpPr>
        <p:spPr>
          <a:xfrm>
            <a:off x="6849450" y="1881250"/>
            <a:ext cx="2078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You can think of this problem as a 3 disc Tower of Hanoi problem and consider the middle rod as the destination rod.</a:t>
            </a:r>
            <a:endParaRPr/>
          </a:p>
        </p:txBody>
      </p:sp>
      <p:sp>
        <p:nvSpPr>
          <p:cNvPr id="301" name="Google Shape;301;p38"/>
          <p:cNvSpPr/>
          <p:nvPr/>
        </p:nvSpPr>
        <p:spPr>
          <a:xfrm>
            <a:off x="6955400" y="3193800"/>
            <a:ext cx="1547700" cy="470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02" name="Google Shape;302;p38"/>
          <p:cNvPicPr preferRelativeResize="0"/>
          <p:nvPr/>
        </p:nvPicPr>
        <p:blipFill>
          <a:blip r:embed="rId6">
            <a:alphaModFix/>
          </a:blip>
          <a:stretch>
            <a:fillRect/>
          </a:stretch>
        </p:blipFill>
        <p:spPr>
          <a:xfrm>
            <a:off x="426000" y="4013275"/>
            <a:ext cx="1966250" cy="2670122"/>
          </a:xfrm>
          <a:prstGeom prst="rect">
            <a:avLst/>
          </a:prstGeom>
          <a:noFill/>
          <a:ln cap="flat" cmpd="sng" w="9525">
            <a:solidFill>
              <a:schemeClr val="dk2"/>
            </a:solidFill>
            <a:prstDash val="solid"/>
            <a:round/>
            <a:headEnd len="sm" w="sm" type="none"/>
            <a:tailEnd len="sm" w="sm" type="none"/>
          </a:ln>
        </p:spPr>
      </p:pic>
      <p:pic>
        <p:nvPicPr>
          <p:cNvPr id="303" name="Google Shape;303;p38"/>
          <p:cNvPicPr preferRelativeResize="0"/>
          <p:nvPr/>
        </p:nvPicPr>
        <p:blipFill>
          <a:blip r:embed="rId7">
            <a:alphaModFix/>
          </a:blip>
          <a:stretch>
            <a:fillRect/>
          </a:stretch>
        </p:blipFill>
        <p:spPr>
          <a:xfrm>
            <a:off x="2598025" y="3963925"/>
            <a:ext cx="2078399" cy="2701482"/>
          </a:xfrm>
          <a:prstGeom prst="rect">
            <a:avLst/>
          </a:prstGeom>
          <a:noFill/>
          <a:ln cap="flat" cmpd="sng" w="9525">
            <a:solidFill>
              <a:schemeClr val="dk2"/>
            </a:solidFill>
            <a:prstDash val="solid"/>
            <a:round/>
            <a:headEnd len="sm" w="sm" type="none"/>
            <a:tailEnd len="sm" w="sm" type="none"/>
          </a:ln>
        </p:spPr>
      </p:pic>
      <p:pic>
        <p:nvPicPr>
          <p:cNvPr id="304" name="Google Shape;304;p38"/>
          <p:cNvPicPr preferRelativeResize="0"/>
          <p:nvPr/>
        </p:nvPicPr>
        <p:blipFill>
          <a:blip r:embed="rId8">
            <a:alphaModFix/>
          </a:blip>
          <a:stretch>
            <a:fillRect/>
          </a:stretch>
        </p:blipFill>
        <p:spPr>
          <a:xfrm>
            <a:off x="4828824" y="3936750"/>
            <a:ext cx="2065650" cy="2768850"/>
          </a:xfrm>
          <a:prstGeom prst="rect">
            <a:avLst/>
          </a:prstGeom>
          <a:noFill/>
          <a:ln cap="flat" cmpd="sng" w="9525">
            <a:solidFill>
              <a:schemeClr val="dk2"/>
            </a:solidFill>
            <a:prstDash val="solid"/>
            <a:round/>
            <a:headEnd len="sm" w="sm" type="none"/>
            <a:tailEnd len="sm" w="sm" type="none"/>
          </a:ln>
        </p:spPr>
      </p:pic>
      <p:pic>
        <p:nvPicPr>
          <p:cNvPr id="305" name="Google Shape;305;p38"/>
          <p:cNvPicPr preferRelativeResize="0"/>
          <p:nvPr/>
        </p:nvPicPr>
        <p:blipFill>
          <a:blip r:embed="rId9">
            <a:alphaModFix/>
          </a:blip>
          <a:stretch>
            <a:fillRect/>
          </a:stretch>
        </p:blipFill>
        <p:spPr>
          <a:xfrm>
            <a:off x="6980400" y="3936750"/>
            <a:ext cx="2065650" cy="2721649"/>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9"/>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2"/>
              </a:buClr>
              <a:buSzPts val="6000"/>
              <a:buFont typeface="Georgia"/>
              <a:buNone/>
            </a:pPr>
            <a:r>
              <a:rPr lang="en-US" sz="2500"/>
              <a:t>Divide and Conquer</a:t>
            </a:r>
            <a:endParaRPr sz="2500"/>
          </a:p>
          <a:p>
            <a:pPr indent="0" lvl="0" marL="0" marR="0" rtl="0" algn="l">
              <a:lnSpc>
                <a:spcPct val="90000"/>
              </a:lnSpc>
              <a:spcBef>
                <a:spcPts val="0"/>
              </a:spcBef>
              <a:spcAft>
                <a:spcPts val="0"/>
              </a:spcAft>
              <a:buClr>
                <a:schemeClr val="dk2"/>
              </a:buClr>
              <a:buSzPts val="6000"/>
              <a:buFont typeface="Georgia"/>
              <a:buNone/>
            </a:pPr>
            <a:r>
              <a:rPr lang="en-US" sz="1800"/>
              <a:t>Towers of Hanoi</a:t>
            </a:r>
            <a:endParaRPr sz="1800"/>
          </a:p>
        </p:txBody>
      </p:sp>
      <p:sp>
        <p:nvSpPr>
          <p:cNvPr id="311" name="Google Shape;311;p39"/>
          <p:cNvSpPr txBox="1"/>
          <p:nvPr/>
        </p:nvSpPr>
        <p:spPr>
          <a:xfrm>
            <a:off x="10218600" y="906450"/>
            <a:ext cx="1973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a:t>
            </a:r>
            <a:r>
              <a:rPr lang="en-US" sz="800"/>
              <a:t>Reducible on YouTube</a:t>
            </a:r>
            <a:endParaRPr b="0" i="0" sz="800" u="none" cap="none" strike="noStrike">
              <a:solidFill>
                <a:srgbClr val="000000"/>
              </a:solidFill>
              <a:latin typeface="Arial"/>
              <a:ea typeface="Arial"/>
              <a:cs typeface="Arial"/>
              <a:sym typeface="Arial"/>
            </a:endParaRPr>
          </a:p>
        </p:txBody>
      </p:sp>
      <p:pic>
        <p:nvPicPr>
          <p:cNvPr id="312" name="Google Shape;312;p39"/>
          <p:cNvPicPr preferRelativeResize="0"/>
          <p:nvPr/>
        </p:nvPicPr>
        <p:blipFill>
          <a:blip r:embed="rId3">
            <a:alphaModFix/>
          </a:blip>
          <a:stretch>
            <a:fillRect/>
          </a:stretch>
        </p:blipFill>
        <p:spPr>
          <a:xfrm>
            <a:off x="400375" y="1922125"/>
            <a:ext cx="2758422" cy="3781473"/>
          </a:xfrm>
          <a:prstGeom prst="rect">
            <a:avLst/>
          </a:prstGeom>
          <a:noFill/>
          <a:ln cap="flat" cmpd="sng" w="9525">
            <a:solidFill>
              <a:schemeClr val="dk2"/>
            </a:solidFill>
            <a:prstDash val="solid"/>
            <a:round/>
            <a:headEnd len="sm" w="sm" type="none"/>
            <a:tailEnd len="sm" w="sm" type="none"/>
          </a:ln>
        </p:spPr>
      </p:pic>
      <p:pic>
        <p:nvPicPr>
          <p:cNvPr id="313" name="Google Shape;313;p39"/>
          <p:cNvPicPr preferRelativeResize="0"/>
          <p:nvPr/>
        </p:nvPicPr>
        <p:blipFill>
          <a:blip r:embed="rId4">
            <a:alphaModFix/>
          </a:blip>
          <a:stretch>
            <a:fillRect/>
          </a:stretch>
        </p:blipFill>
        <p:spPr>
          <a:xfrm>
            <a:off x="3300773" y="1922125"/>
            <a:ext cx="2890031" cy="3781472"/>
          </a:xfrm>
          <a:prstGeom prst="rect">
            <a:avLst/>
          </a:prstGeom>
          <a:noFill/>
          <a:ln cap="flat" cmpd="sng" w="9525">
            <a:solidFill>
              <a:schemeClr val="dk2"/>
            </a:solidFill>
            <a:prstDash val="solid"/>
            <a:round/>
            <a:headEnd len="sm" w="sm" type="none"/>
            <a:tailEnd len="sm" w="sm" type="none"/>
          </a:ln>
        </p:spPr>
      </p:pic>
      <p:pic>
        <p:nvPicPr>
          <p:cNvPr id="314" name="Google Shape;314;p39"/>
          <p:cNvPicPr preferRelativeResize="0"/>
          <p:nvPr/>
        </p:nvPicPr>
        <p:blipFill>
          <a:blip r:embed="rId5">
            <a:alphaModFix/>
          </a:blip>
          <a:stretch>
            <a:fillRect/>
          </a:stretch>
        </p:blipFill>
        <p:spPr>
          <a:xfrm>
            <a:off x="6332774" y="1922126"/>
            <a:ext cx="2758427" cy="3733439"/>
          </a:xfrm>
          <a:prstGeom prst="rect">
            <a:avLst/>
          </a:prstGeom>
          <a:noFill/>
          <a:ln cap="flat" cmpd="sng" w="9525">
            <a:solidFill>
              <a:schemeClr val="dk2"/>
            </a:solidFill>
            <a:prstDash val="solid"/>
            <a:round/>
            <a:headEnd len="sm" w="sm" type="none"/>
            <a:tailEnd len="sm" w="sm" type="none"/>
          </a:ln>
        </p:spPr>
      </p:pic>
      <p:pic>
        <p:nvPicPr>
          <p:cNvPr id="315" name="Google Shape;315;p39"/>
          <p:cNvPicPr preferRelativeResize="0"/>
          <p:nvPr/>
        </p:nvPicPr>
        <p:blipFill>
          <a:blip r:embed="rId6">
            <a:alphaModFix/>
          </a:blip>
          <a:stretch>
            <a:fillRect/>
          </a:stretch>
        </p:blipFill>
        <p:spPr>
          <a:xfrm>
            <a:off x="9176650" y="1922125"/>
            <a:ext cx="2810077" cy="3733449"/>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0"/>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2"/>
              </a:buClr>
              <a:buSzPts val="6000"/>
              <a:buFont typeface="Georgia"/>
              <a:buNone/>
            </a:pPr>
            <a:r>
              <a:rPr lang="en-US" sz="2500"/>
              <a:t>Divide and Conquer</a:t>
            </a:r>
            <a:endParaRPr sz="2500"/>
          </a:p>
          <a:p>
            <a:pPr indent="0" lvl="0" marL="0" marR="0" rtl="0" algn="l">
              <a:lnSpc>
                <a:spcPct val="90000"/>
              </a:lnSpc>
              <a:spcBef>
                <a:spcPts val="0"/>
              </a:spcBef>
              <a:spcAft>
                <a:spcPts val="0"/>
              </a:spcAft>
              <a:buClr>
                <a:schemeClr val="dk2"/>
              </a:buClr>
              <a:buSzPts val="6000"/>
              <a:buFont typeface="Georgia"/>
              <a:buNone/>
            </a:pPr>
            <a:r>
              <a:rPr lang="en-US" sz="1800"/>
              <a:t>Towers of Hanoi</a:t>
            </a:r>
            <a:endParaRPr sz="1800"/>
          </a:p>
        </p:txBody>
      </p:sp>
      <p:sp>
        <p:nvSpPr>
          <p:cNvPr id="321" name="Google Shape;321;p40"/>
          <p:cNvSpPr txBox="1"/>
          <p:nvPr/>
        </p:nvSpPr>
        <p:spPr>
          <a:xfrm>
            <a:off x="10218600" y="906450"/>
            <a:ext cx="1973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a:t>
            </a:r>
            <a:r>
              <a:rPr lang="en-US" sz="800"/>
              <a:t>Reducible on YouTube</a:t>
            </a:r>
            <a:endParaRPr b="0" i="0" sz="800" u="none" cap="none" strike="noStrike">
              <a:solidFill>
                <a:srgbClr val="000000"/>
              </a:solidFill>
              <a:latin typeface="Arial"/>
              <a:ea typeface="Arial"/>
              <a:cs typeface="Arial"/>
              <a:sym typeface="Arial"/>
            </a:endParaRPr>
          </a:p>
        </p:txBody>
      </p:sp>
      <p:pic>
        <p:nvPicPr>
          <p:cNvPr id="322" name="Google Shape;322;p40"/>
          <p:cNvPicPr preferRelativeResize="0"/>
          <p:nvPr/>
        </p:nvPicPr>
        <p:blipFill>
          <a:blip r:embed="rId3">
            <a:alphaModFix/>
          </a:blip>
          <a:stretch>
            <a:fillRect/>
          </a:stretch>
        </p:blipFill>
        <p:spPr>
          <a:xfrm>
            <a:off x="417500" y="1930666"/>
            <a:ext cx="5129944" cy="4680883"/>
          </a:xfrm>
          <a:prstGeom prst="rect">
            <a:avLst/>
          </a:prstGeom>
          <a:noFill/>
          <a:ln>
            <a:noFill/>
          </a:ln>
        </p:spPr>
      </p:pic>
      <p:pic>
        <p:nvPicPr>
          <p:cNvPr id="323" name="Google Shape;323;p40"/>
          <p:cNvPicPr preferRelativeResize="0"/>
          <p:nvPr/>
        </p:nvPicPr>
        <p:blipFill>
          <a:blip r:embed="rId4">
            <a:alphaModFix/>
          </a:blip>
          <a:stretch>
            <a:fillRect/>
          </a:stretch>
        </p:blipFill>
        <p:spPr>
          <a:xfrm>
            <a:off x="5699844" y="1930666"/>
            <a:ext cx="4981138" cy="468088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1"/>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2"/>
              </a:buClr>
              <a:buSzPts val="6000"/>
              <a:buFont typeface="Georgia"/>
              <a:buNone/>
            </a:pPr>
            <a:r>
              <a:rPr lang="en-US" sz="2500"/>
              <a:t>Divide and Conquer</a:t>
            </a:r>
            <a:endParaRPr sz="2500"/>
          </a:p>
          <a:p>
            <a:pPr indent="0" lvl="0" marL="0" marR="0" rtl="0" algn="l">
              <a:lnSpc>
                <a:spcPct val="90000"/>
              </a:lnSpc>
              <a:spcBef>
                <a:spcPts val="0"/>
              </a:spcBef>
              <a:spcAft>
                <a:spcPts val="0"/>
              </a:spcAft>
              <a:buClr>
                <a:schemeClr val="dk2"/>
              </a:buClr>
              <a:buSzPts val="6000"/>
              <a:buFont typeface="Georgia"/>
              <a:buNone/>
            </a:pPr>
            <a:r>
              <a:rPr lang="en-US" sz="1800"/>
              <a:t>Towers of Hanoi</a:t>
            </a:r>
            <a:endParaRPr sz="1800"/>
          </a:p>
        </p:txBody>
      </p:sp>
      <p:sp>
        <p:nvSpPr>
          <p:cNvPr id="329" name="Google Shape;329;p41"/>
          <p:cNvSpPr txBox="1"/>
          <p:nvPr/>
        </p:nvSpPr>
        <p:spPr>
          <a:xfrm>
            <a:off x="10218600" y="906450"/>
            <a:ext cx="1973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a:t>
            </a:r>
            <a:r>
              <a:rPr lang="en-US" sz="800"/>
              <a:t>Reducible on YouTube</a:t>
            </a:r>
            <a:endParaRPr b="0" i="0" sz="800" u="none" cap="none" strike="noStrike">
              <a:solidFill>
                <a:srgbClr val="000000"/>
              </a:solidFill>
              <a:latin typeface="Arial"/>
              <a:ea typeface="Arial"/>
              <a:cs typeface="Arial"/>
              <a:sym typeface="Arial"/>
            </a:endParaRPr>
          </a:p>
        </p:txBody>
      </p:sp>
      <p:pic>
        <p:nvPicPr>
          <p:cNvPr id="330" name="Google Shape;330;p41"/>
          <p:cNvPicPr preferRelativeResize="0"/>
          <p:nvPr/>
        </p:nvPicPr>
        <p:blipFill>
          <a:blip r:embed="rId3">
            <a:alphaModFix/>
          </a:blip>
          <a:stretch>
            <a:fillRect/>
          </a:stretch>
        </p:blipFill>
        <p:spPr>
          <a:xfrm>
            <a:off x="408925" y="1913571"/>
            <a:ext cx="5340100" cy="2533000"/>
          </a:xfrm>
          <a:prstGeom prst="rect">
            <a:avLst/>
          </a:prstGeom>
          <a:noFill/>
          <a:ln>
            <a:noFill/>
          </a:ln>
        </p:spPr>
      </p:pic>
      <p:pic>
        <p:nvPicPr>
          <p:cNvPr id="331" name="Google Shape;331;p41"/>
          <p:cNvPicPr preferRelativeResize="0"/>
          <p:nvPr/>
        </p:nvPicPr>
        <p:blipFill>
          <a:blip r:embed="rId4">
            <a:alphaModFix/>
          </a:blip>
          <a:stretch>
            <a:fillRect/>
          </a:stretch>
        </p:blipFill>
        <p:spPr>
          <a:xfrm>
            <a:off x="5833000" y="1913586"/>
            <a:ext cx="5254123" cy="2533001"/>
          </a:xfrm>
          <a:prstGeom prst="rect">
            <a:avLst/>
          </a:prstGeom>
          <a:noFill/>
          <a:ln>
            <a:noFill/>
          </a:ln>
        </p:spPr>
      </p:pic>
      <p:pic>
        <p:nvPicPr>
          <p:cNvPr id="332" name="Google Shape;332;p41"/>
          <p:cNvPicPr preferRelativeResize="0"/>
          <p:nvPr/>
        </p:nvPicPr>
        <p:blipFill>
          <a:blip r:embed="rId5">
            <a:alphaModFix/>
          </a:blip>
          <a:stretch>
            <a:fillRect/>
          </a:stretch>
        </p:blipFill>
        <p:spPr>
          <a:xfrm>
            <a:off x="408925" y="4530550"/>
            <a:ext cx="4659276" cy="2250500"/>
          </a:xfrm>
          <a:prstGeom prst="rect">
            <a:avLst/>
          </a:prstGeom>
          <a:noFill/>
          <a:ln>
            <a:noFill/>
          </a:ln>
        </p:spPr>
      </p:pic>
      <p:pic>
        <p:nvPicPr>
          <p:cNvPr id="333" name="Google Shape;333;p41"/>
          <p:cNvPicPr preferRelativeResize="0"/>
          <p:nvPr/>
        </p:nvPicPr>
        <p:blipFill>
          <a:blip r:embed="rId6">
            <a:alphaModFix/>
          </a:blip>
          <a:stretch>
            <a:fillRect/>
          </a:stretch>
        </p:blipFill>
        <p:spPr>
          <a:xfrm>
            <a:off x="5203500" y="4530550"/>
            <a:ext cx="4659274" cy="224796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2"/>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2"/>
              </a:buClr>
              <a:buSzPts val="6000"/>
              <a:buFont typeface="Georgia"/>
              <a:buNone/>
            </a:pPr>
            <a:r>
              <a:rPr lang="en-US" sz="2500"/>
              <a:t>Divide and Conquer</a:t>
            </a:r>
            <a:endParaRPr sz="2500"/>
          </a:p>
          <a:p>
            <a:pPr indent="0" lvl="0" marL="0" marR="0" rtl="0" algn="l">
              <a:lnSpc>
                <a:spcPct val="90000"/>
              </a:lnSpc>
              <a:spcBef>
                <a:spcPts val="0"/>
              </a:spcBef>
              <a:spcAft>
                <a:spcPts val="0"/>
              </a:spcAft>
              <a:buClr>
                <a:schemeClr val="dk2"/>
              </a:buClr>
              <a:buSzPts val="6000"/>
              <a:buFont typeface="Georgia"/>
              <a:buNone/>
            </a:pPr>
            <a:r>
              <a:rPr lang="en-US" sz="1800"/>
              <a:t>Towers of Hanoi</a:t>
            </a:r>
            <a:endParaRPr sz="1800"/>
          </a:p>
        </p:txBody>
      </p:sp>
      <p:sp>
        <p:nvSpPr>
          <p:cNvPr id="339" name="Google Shape;339;p42"/>
          <p:cNvSpPr txBox="1"/>
          <p:nvPr/>
        </p:nvSpPr>
        <p:spPr>
          <a:xfrm>
            <a:off x="10218600" y="906450"/>
            <a:ext cx="1973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a:t>
            </a:r>
            <a:r>
              <a:rPr lang="en-US" sz="800"/>
              <a:t>Reducible on YouTube</a:t>
            </a:r>
            <a:endParaRPr b="0" i="0" sz="800" u="none" cap="none" strike="noStrike">
              <a:solidFill>
                <a:srgbClr val="000000"/>
              </a:solidFill>
              <a:latin typeface="Arial"/>
              <a:ea typeface="Arial"/>
              <a:cs typeface="Arial"/>
              <a:sym typeface="Arial"/>
            </a:endParaRPr>
          </a:p>
        </p:txBody>
      </p:sp>
      <p:pic>
        <p:nvPicPr>
          <p:cNvPr id="340" name="Google Shape;340;p42"/>
          <p:cNvPicPr preferRelativeResize="0"/>
          <p:nvPr/>
        </p:nvPicPr>
        <p:blipFill>
          <a:blip r:embed="rId3">
            <a:alphaModFix/>
          </a:blip>
          <a:stretch>
            <a:fillRect/>
          </a:stretch>
        </p:blipFill>
        <p:spPr>
          <a:xfrm>
            <a:off x="4624625" y="1872316"/>
            <a:ext cx="7260279" cy="4680883"/>
          </a:xfrm>
          <a:prstGeom prst="rect">
            <a:avLst/>
          </a:prstGeom>
          <a:noFill/>
          <a:ln>
            <a:noFill/>
          </a:ln>
        </p:spPr>
      </p:pic>
      <p:sp>
        <p:nvSpPr>
          <p:cNvPr id="341" name="Google Shape;341;p42"/>
          <p:cNvSpPr txBox="1"/>
          <p:nvPr/>
        </p:nvSpPr>
        <p:spPr>
          <a:xfrm>
            <a:off x="495975" y="1992400"/>
            <a:ext cx="3967800" cy="3632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US"/>
              <a:t>We first moved the top 3 discs from rod 1 to rod 2</a:t>
            </a:r>
            <a:endParaRPr/>
          </a:p>
          <a:p>
            <a:pPr indent="-317500" lvl="0" marL="457200" rtl="0" algn="l">
              <a:spcBef>
                <a:spcPts val="0"/>
              </a:spcBef>
              <a:spcAft>
                <a:spcPts val="0"/>
              </a:spcAft>
              <a:buSzPts val="1400"/>
              <a:buChar char="●"/>
            </a:pPr>
            <a:r>
              <a:rPr lang="en-US"/>
              <a:t>This involved a couple of intermediate steps -</a:t>
            </a:r>
            <a:endParaRPr/>
          </a:p>
          <a:p>
            <a:pPr indent="-317500" lvl="1" marL="914400" rtl="0" algn="l">
              <a:spcBef>
                <a:spcPts val="0"/>
              </a:spcBef>
              <a:spcAft>
                <a:spcPts val="0"/>
              </a:spcAft>
              <a:buSzPts val="1400"/>
              <a:buChar char="○"/>
            </a:pPr>
            <a:r>
              <a:rPr lang="en-US"/>
              <a:t>We first moved the top 2 discs from rod 1 to rod 3</a:t>
            </a:r>
            <a:endParaRPr/>
          </a:p>
          <a:p>
            <a:pPr indent="-317500" lvl="1" marL="914400" rtl="0" algn="l">
              <a:spcBef>
                <a:spcPts val="0"/>
              </a:spcBef>
              <a:spcAft>
                <a:spcPts val="0"/>
              </a:spcAft>
              <a:buSzPts val="1400"/>
              <a:buChar char="○"/>
            </a:pPr>
            <a:r>
              <a:rPr lang="en-US"/>
              <a:t>We moved the largest rod (largest in the subtask) from rod 1 to rod 2</a:t>
            </a:r>
            <a:endParaRPr/>
          </a:p>
          <a:p>
            <a:pPr indent="-317500" lvl="1" marL="914400" rtl="0" algn="l">
              <a:spcBef>
                <a:spcPts val="0"/>
              </a:spcBef>
              <a:spcAft>
                <a:spcPts val="0"/>
              </a:spcAft>
              <a:buSzPts val="1400"/>
              <a:buChar char="○"/>
            </a:pPr>
            <a:r>
              <a:rPr lang="en-US"/>
              <a:t>Then we move the top 2 disks back from rod 3 to rod 2</a:t>
            </a:r>
            <a:endParaRPr/>
          </a:p>
          <a:p>
            <a:pPr indent="-317500" lvl="0" marL="457200" rtl="0" algn="l">
              <a:spcBef>
                <a:spcPts val="0"/>
              </a:spcBef>
              <a:spcAft>
                <a:spcPts val="0"/>
              </a:spcAft>
              <a:buSzPts val="1400"/>
              <a:buChar char="●"/>
            </a:pPr>
            <a:r>
              <a:rPr lang="en-US"/>
              <a:t>We are then free to move the largest disk from rod 1 to the destination rod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use similar subtasks to move the top 3 disks from the middle rod to the destination rod on top of the largest rod.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Divide and Conquer</a:t>
            </a:r>
            <a:endParaRPr sz="1800"/>
          </a:p>
        </p:txBody>
      </p:sp>
      <p:sp>
        <p:nvSpPr>
          <p:cNvPr id="110" name="Google Shape;110;p18"/>
          <p:cNvSpPr txBox="1"/>
          <p:nvPr/>
        </p:nvSpPr>
        <p:spPr>
          <a:xfrm>
            <a:off x="2062438" y="6140725"/>
            <a:ext cx="2374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https://www.khanacademy.org/</a:t>
            </a:r>
            <a:endParaRPr b="0" i="0" sz="800" u="none" cap="none" strike="noStrike">
              <a:solidFill>
                <a:srgbClr val="000000"/>
              </a:solidFill>
              <a:latin typeface="Arial"/>
              <a:ea typeface="Arial"/>
              <a:cs typeface="Arial"/>
              <a:sym typeface="Arial"/>
            </a:endParaRPr>
          </a:p>
        </p:txBody>
      </p:sp>
      <p:sp>
        <p:nvSpPr>
          <p:cNvPr id="111" name="Google Shape;111;p18"/>
          <p:cNvSpPr txBox="1"/>
          <p:nvPr/>
        </p:nvSpPr>
        <p:spPr>
          <a:xfrm>
            <a:off x="6319275" y="1872325"/>
            <a:ext cx="4925400" cy="426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202122"/>
                </a:solidFill>
                <a:highlight>
                  <a:schemeClr val="lt1"/>
                </a:highlight>
              </a:rPr>
              <a:t>You should think of a divide-and-conquer algorithm as having three parts:</a:t>
            </a:r>
            <a:br>
              <a:rPr lang="en-US">
                <a:solidFill>
                  <a:srgbClr val="202122"/>
                </a:solidFill>
                <a:highlight>
                  <a:schemeClr val="lt1"/>
                </a:highlight>
              </a:rPr>
            </a:br>
            <a:endParaRPr>
              <a:solidFill>
                <a:srgbClr val="202122"/>
              </a:solidFill>
              <a:highlight>
                <a:schemeClr val="lt1"/>
              </a:highlight>
            </a:endParaRPr>
          </a:p>
          <a:p>
            <a:pPr indent="-317500" lvl="0" marL="457200" rtl="0" algn="l">
              <a:lnSpc>
                <a:spcPct val="115000"/>
              </a:lnSpc>
              <a:spcBef>
                <a:spcPts val="0"/>
              </a:spcBef>
              <a:spcAft>
                <a:spcPts val="0"/>
              </a:spcAft>
              <a:buClr>
                <a:srgbClr val="21242C"/>
              </a:buClr>
              <a:buSzPts val="1400"/>
              <a:buAutoNum type="arabicPeriod"/>
            </a:pPr>
            <a:r>
              <a:rPr b="1" lang="en-US">
                <a:solidFill>
                  <a:srgbClr val="21242C"/>
                </a:solidFill>
                <a:highlight>
                  <a:schemeClr val="lt1"/>
                </a:highlight>
              </a:rPr>
              <a:t>Divide</a:t>
            </a:r>
            <a:r>
              <a:rPr lang="en-US">
                <a:solidFill>
                  <a:srgbClr val="21242C"/>
                </a:solidFill>
                <a:highlight>
                  <a:schemeClr val="lt1"/>
                </a:highlight>
              </a:rPr>
              <a:t> the problem into a number of subproblems that are smaller instances of the same problem.</a:t>
            </a:r>
            <a:endParaRPr>
              <a:solidFill>
                <a:srgbClr val="21242C"/>
              </a:solidFill>
              <a:highlight>
                <a:schemeClr val="lt1"/>
              </a:highlight>
            </a:endParaRPr>
          </a:p>
          <a:p>
            <a:pPr indent="-317500" lvl="0" marL="457200" rtl="0" algn="l">
              <a:lnSpc>
                <a:spcPct val="115000"/>
              </a:lnSpc>
              <a:spcBef>
                <a:spcPts val="0"/>
              </a:spcBef>
              <a:spcAft>
                <a:spcPts val="0"/>
              </a:spcAft>
              <a:buClr>
                <a:srgbClr val="21242C"/>
              </a:buClr>
              <a:buSzPts val="1400"/>
              <a:buAutoNum type="arabicPeriod"/>
            </a:pPr>
            <a:r>
              <a:rPr b="1" lang="en-US">
                <a:solidFill>
                  <a:srgbClr val="21242C"/>
                </a:solidFill>
                <a:highlight>
                  <a:schemeClr val="lt1"/>
                </a:highlight>
              </a:rPr>
              <a:t>Conquer</a:t>
            </a:r>
            <a:r>
              <a:rPr lang="en-US">
                <a:solidFill>
                  <a:srgbClr val="21242C"/>
                </a:solidFill>
                <a:highlight>
                  <a:schemeClr val="lt1"/>
                </a:highlight>
              </a:rPr>
              <a:t> the subproblems by solving them recursively. If they are small enough, solve the subproblems as base cases.</a:t>
            </a:r>
            <a:endParaRPr>
              <a:solidFill>
                <a:srgbClr val="21242C"/>
              </a:solidFill>
              <a:highlight>
                <a:schemeClr val="lt1"/>
              </a:highlight>
            </a:endParaRPr>
          </a:p>
          <a:p>
            <a:pPr indent="-317500" lvl="0" marL="457200" rtl="0" algn="l">
              <a:lnSpc>
                <a:spcPct val="115000"/>
              </a:lnSpc>
              <a:spcBef>
                <a:spcPts val="0"/>
              </a:spcBef>
              <a:spcAft>
                <a:spcPts val="0"/>
              </a:spcAft>
              <a:buClr>
                <a:srgbClr val="21242C"/>
              </a:buClr>
              <a:buSzPts val="1400"/>
              <a:buAutoNum type="arabicPeriod"/>
            </a:pPr>
            <a:r>
              <a:rPr b="1" lang="en-US">
                <a:solidFill>
                  <a:srgbClr val="21242C"/>
                </a:solidFill>
                <a:highlight>
                  <a:schemeClr val="lt1"/>
                </a:highlight>
              </a:rPr>
              <a:t>Combine</a:t>
            </a:r>
            <a:r>
              <a:rPr lang="en-US">
                <a:solidFill>
                  <a:srgbClr val="21242C"/>
                </a:solidFill>
                <a:highlight>
                  <a:schemeClr val="lt1"/>
                </a:highlight>
              </a:rPr>
              <a:t> the solutions to the subproblems into the solution for the original problem.</a:t>
            </a:r>
            <a:endParaRPr>
              <a:solidFill>
                <a:srgbClr val="21242C"/>
              </a:solidFill>
              <a:highlight>
                <a:schemeClr val="lt1"/>
              </a:highlight>
            </a:endParaRPr>
          </a:p>
          <a:p>
            <a:pPr indent="0" lvl="0" marL="0" rtl="0" algn="l">
              <a:lnSpc>
                <a:spcPct val="115000"/>
              </a:lnSpc>
              <a:spcBef>
                <a:spcPts val="0"/>
              </a:spcBef>
              <a:spcAft>
                <a:spcPts val="0"/>
              </a:spcAft>
              <a:buNone/>
            </a:pPr>
            <a:r>
              <a:t/>
            </a:r>
            <a:endParaRPr>
              <a:solidFill>
                <a:srgbClr val="21242C"/>
              </a:solidFill>
              <a:highlight>
                <a:schemeClr val="lt1"/>
              </a:highlight>
            </a:endParaRPr>
          </a:p>
          <a:p>
            <a:pPr indent="0" lvl="0" marL="0" rtl="0" algn="l">
              <a:lnSpc>
                <a:spcPct val="115000"/>
              </a:lnSpc>
              <a:spcBef>
                <a:spcPts val="0"/>
              </a:spcBef>
              <a:spcAft>
                <a:spcPts val="0"/>
              </a:spcAft>
              <a:buNone/>
            </a:pPr>
            <a:r>
              <a:rPr lang="en-US">
                <a:solidFill>
                  <a:srgbClr val="21242C"/>
                </a:solidFill>
                <a:highlight>
                  <a:schemeClr val="lt1"/>
                </a:highlight>
              </a:rPr>
              <a:t>The divide-and-conquer technique is the basis of efficient algorithms for many problems, such as </a:t>
            </a:r>
            <a:r>
              <a:rPr b="1" lang="en-US">
                <a:solidFill>
                  <a:srgbClr val="21242C"/>
                </a:solidFill>
                <a:highlight>
                  <a:schemeClr val="lt1"/>
                </a:highlight>
              </a:rPr>
              <a:t>sorting</a:t>
            </a:r>
            <a:r>
              <a:rPr lang="en-US">
                <a:solidFill>
                  <a:srgbClr val="21242C"/>
                </a:solidFill>
                <a:highlight>
                  <a:schemeClr val="lt1"/>
                </a:highlight>
              </a:rPr>
              <a:t> (e.g., quicksort, merge sort), </a:t>
            </a:r>
            <a:r>
              <a:rPr b="1" lang="en-US">
                <a:solidFill>
                  <a:srgbClr val="21242C"/>
                </a:solidFill>
                <a:highlight>
                  <a:schemeClr val="lt1"/>
                </a:highlight>
              </a:rPr>
              <a:t>multiplying large numbers</a:t>
            </a:r>
            <a:r>
              <a:rPr lang="en-US">
                <a:solidFill>
                  <a:srgbClr val="21242C"/>
                </a:solidFill>
                <a:highlight>
                  <a:schemeClr val="lt1"/>
                </a:highlight>
              </a:rPr>
              <a:t> (e.g., the Karatsuba algorithm), </a:t>
            </a:r>
            <a:r>
              <a:rPr b="1" lang="en-US">
                <a:solidFill>
                  <a:srgbClr val="21242C"/>
                </a:solidFill>
                <a:highlight>
                  <a:schemeClr val="lt1"/>
                </a:highlight>
              </a:rPr>
              <a:t>finding the closest pair of points</a:t>
            </a:r>
            <a:r>
              <a:rPr lang="en-US">
                <a:solidFill>
                  <a:srgbClr val="21242C"/>
                </a:solidFill>
                <a:highlight>
                  <a:schemeClr val="lt1"/>
                </a:highlight>
              </a:rPr>
              <a:t>, </a:t>
            </a:r>
            <a:r>
              <a:rPr b="1" lang="en-US">
                <a:solidFill>
                  <a:srgbClr val="21242C"/>
                </a:solidFill>
                <a:highlight>
                  <a:schemeClr val="lt1"/>
                </a:highlight>
              </a:rPr>
              <a:t>syntactic analysis</a:t>
            </a:r>
            <a:r>
              <a:rPr lang="en-US">
                <a:solidFill>
                  <a:srgbClr val="21242C"/>
                </a:solidFill>
                <a:highlight>
                  <a:schemeClr val="lt1"/>
                </a:highlight>
              </a:rPr>
              <a:t> (e.g., top-down parsers), and computing the </a:t>
            </a:r>
            <a:r>
              <a:rPr b="1" lang="en-US">
                <a:solidFill>
                  <a:srgbClr val="21242C"/>
                </a:solidFill>
                <a:highlight>
                  <a:schemeClr val="lt1"/>
                </a:highlight>
              </a:rPr>
              <a:t>discrete Fourier transform</a:t>
            </a:r>
            <a:r>
              <a:rPr lang="en-US">
                <a:solidFill>
                  <a:srgbClr val="21242C"/>
                </a:solidFill>
                <a:highlight>
                  <a:schemeClr val="lt1"/>
                </a:highlight>
              </a:rPr>
              <a:t> (FFT).</a:t>
            </a:r>
            <a:endParaRPr>
              <a:solidFill>
                <a:srgbClr val="21242C"/>
              </a:solidFill>
              <a:highlight>
                <a:schemeClr val="lt1"/>
              </a:highlight>
            </a:endParaRPr>
          </a:p>
        </p:txBody>
      </p:sp>
      <p:pic>
        <p:nvPicPr>
          <p:cNvPr id="112" name="Google Shape;112;p18"/>
          <p:cNvPicPr preferRelativeResize="0"/>
          <p:nvPr/>
        </p:nvPicPr>
        <p:blipFill rotWithShape="1">
          <a:blip r:embed="rId3">
            <a:alphaModFix/>
          </a:blip>
          <a:srcRect b="0" l="0" r="0" t="0"/>
          <a:stretch/>
        </p:blipFill>
        <p:spPr>
          <a:xfrm>
            <a:off x="179800" y="1956950"/>
            <a:ext cx="6139474" cy="402481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9"/>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2"/>
              </a:buClr>
              <a:buSzPts val="6000"/>
              <a:buFont typeface="Georgia"/>
              <a:buNone/>
            </a:pPr>
            <a:r>
              <a:rPr lang="en-US" sz="2500"/>
              <a:t>Divide and Conquer</a:t>
            </a:r>
            <a:endParaRPr sz="2500"/>
          </a:p>
          <a:p>
            <a:pPr indent="0" lvl="0" marL="0" marR="0" rtl="0" algn="l">
              <a:lnSpc>
                <a:spcPct val="90000"/>
              </a:lnSpc>
              <a:spcBef>
                <a:spcPts val="0"/>
              </a:spcBef>
              <a:spcAft>
                <a:spcPts val="0"/>
              </a:spcAft>
              <a:buClr>
                <a:schemeClr val="dk2"/>
              </a:buClr>
              <a:buSzPts val="6000"/>
              <a:buFont typeface="Georgia"/>
              <a:buNone/>
            </a:pPr>
            <a:r>
              <a:rPr lang="en-US" sz="1800"/>
              <a:t>Implementation</a:t>
            </a:r>
            <a:endParaRPr sz="1800"/>
          </a:p>
        </p:txBody>
      </p:sp>
      <p:pic>
        <p:nvPicPr>
          <p:cNvPr id="118" name="Google Shape;118;p19"/>
          <p:cNvPicPr preferRelativeResize="0"/>
          <p:nvPr/>
        </p:nvPicPr>
        <p:blipFill rotWithShape="1">
          <a:blip r:embed="rId3">
            <a:alphaModFix/>
          </a:blip>
          <a:srcRect b="0" l="0" r="0" t="0"/>
          <a:stretch/>
        </p:blipFill>
        <p:spPr>
          <a:xfrm>
            <a:off x="264100" y="2266050"/>
            <a:ext cx="6018600" cy="3382674"/>
          </a:xfrm>
          <a:prstGeom prst="rect">
            <a:avLst/>
          </a:prstGeom>
          <a:noFill/>
          <a:ln>
            <a:noFill/>
          </a:ln>
        </p:spPr>
      </p:pic>
      <p:sp>
        <p:nvSpPr>
          <p:cNvPr id="119" name="Google Shape;119;p19"/>
          <p:cNvSpPr txBox="1"/>
          <p:nvPr/>
        </p:nvSpPr>
        <p:spPr>
          <a:xfrm>
            <a:off x="2373550" y="5786950"/>
            <a:ext cx="23466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https://www.enjoyalgorithms.com/</a:t>
            </a:r>
            <a:endParaRPr b="0" i="0" sz="800" u="none" cap="none" strike="noStrike">
              <a:solidFill>
                <a:srgbClr val="000000"/>
              </a:solidFill>
              <a:latin typeface="Arial"/>
              <a:ea typeface="Arial"/>
              <a:cs typeface="Arial"/>
              <a:sym typeface="Arial"/>
            </a:endParaRPr>
          </a:p>
        </p:txBody>
      </p:sp>
      <p:pic>
        <p:nvPicPr>
          <p:cNvPr id="120" name="Google Shape;120;p19"/>
          <p:cNvPicPr preferRelativeResize="0"/>
          <p:nvPr/>
        </p:nvPicPr>
        <p:blipFill rotWithShape="1">
          <a:blip r:embed="rId4">
            <a:alphaModFix/>
          </a:blip>
          <a:srcRect b="0" l="12359" r="10199" t="0"/>
          <a:stretch/>
        </p:blipFill>
        <p:spPr>
          <a:xfrm>
            <a:off x="7105975" y="1283375"/>
            <a:ext cx="4425825" cy="5140124"/>
          </a:xfrm>
          <a:prstGeom prst="rect">
            <a:avLst/>
          </a:prstGeom>
          <a:noFill/>
          <a:ln>
            <a:noFill/>
          </a:ln>
        </p:spPr>
      </p:pic>
      <p:sp>
        <p:nvSpPr>
          <p:cNvPr id="121" name="Google Shape;121;p19"/>
          <p:cNvSpPr txBox="1"/>
          <p:nvPr/>
        </p:nvSpPr>
        <p:spPr>
          <a:xfrm>
            <a:off x="8378800" y="6295025"/>
            <a:ext cx="20250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https://www.scaler.com/</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0"/>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2"/>
              </a:buClr>
              <a:buSzPts val="6000"/>
              <a:buFont typeface="Georgia"/>
              <a:buNone/>
            </a:pPr>
            <a:r>
              <a:rPr lang="en-US" sz="2500"/>
              <a:t>Divide and Conquer</a:t>
            </a:r>
            <a:endParaRPr sz="2500"/>
          </a:p>
          <a:p>
            <a:pPr indent="0" lvl="0" marL="0" marR="0" rtl="0" algn="l">
              <a:lnSpc>
                <a:spcPct val="90000"/>
              </a:lnSpc>
              <a:spcBef>
                <a:spcPts val="0"/>
              </a:spcBef>
              <a:spcAft>
                <a:spcPts val="0"/>
              </a:spcAft>
              <a:buClr>
                <a:schemeClr val="dk2"/>
              </a:buClr>
              <a:buSzPts val="6000"/>
              <a:buFont typeface="Georgia"/>
              <a:buNone/>
            </a:pPr>
            <a:r>
              <a:rPr lang="en-US" sz="1800"/>
              <a:t>DAC vs Dynamic Programming</a:t>
            </a:r>
            <a:endParaRPr sz="1800"/>
          </a:p>
        </p:txBody>
      </p:sp>
      <p:sp>
        <p:nvSpPr>
          <p:cNvPr id="127" name="Google Shape;127;p20"/>
          <p:cNvSpPr txBox="1"/>
          <p:nvPr/>
        </p:nvSpPr>
        <p:spPr>
          <a:xfrm>
            <a:off x="337350" y="1915450"/>
            <a:ext cx="6135900" cy="45870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2400"/>
              </a:spcBef>
              <a:spcAft>
                <a:spcPts val="0"/>
              </a:spcAft>
              <a:buClr>
                <a:schemeClr val="dk1"/>
              </a:buClr>
              <a:buSzPts val="1400"/>
              <a:buChar char="●"/>
            </a:pPr>
            <a:r>
              <a:rPr lang="en-US">
                <a:solidFill>
                  <a:schemeClr val="dk1"/>
                </a:solidFill>
                <a:highlight>
                  <a:srgbClr val="FFFFFF"/>
                </a:highlight>
              </a:rPr>
              <a:t>When dealing with subdivisions and conquer, divide and conquer are independent of one another, whereas dynamic programming is interdependent.</a:t>
            </a:r>
            <a:endParaRPr>
              <a:solidFill>
                <a:schemeClr val="dk1"/>
              </a:solidFill>
              <a:highlight>
                <a:srgbClr val="FFFFFF"/>
              </a:highlight>
            </a:endParaRPr>
          </a:p>
          <a:p>
            <a:pPr indent="-317500" lvl="0" marL="457200" rtl="0" algn="l">
              <a:lnSpc>
                <a:spcPct val="150000"/>
              </a:lnSpc>
              <a:spcBef>
                <a:spcPts val="0"/>
              </a:spcBef>
              <a:spcAft>
                <a:spcPts val="0"/>
              </a:spcAft>
              <a:buClr>
                <a:schemeClr val="dk1"/>
              </a:buClr>
              <a:buSzPts val="1400"/>
              <a:buChar char="●"/>
            </a:pPr>
            <a:r>
              <a:rPr lang="en-US">
                <a:solidFill>
                  <a:schemeClr val="dk1"/>
                </a:solidFill>
                <a:highlight>
                  <a:srgbClr val="FFFFFF"/>
                </a:highlight>
              </a:rPr>
              <a:t>A divide and conquer problem is twice as time-consuming as a dynamic programming one because each issue is independently addressed. With dynamic programming, the answers to previous questions are used.</a:t>
            </a:r>
            <a:endParaRPr>
              <a:solidFill>
                <a:schemeClr val="dk1"/>
              </a:solidFill>
              <a:highlight>
                <a:srgbClr val="FFFFFF"/>
              </a:highlight>
            </a:endParaRPr>
          </a:p>
          <a:p>
            <a:pPr indent="-311150" lvl="0" marL="457200" rtl="0" algn="l">
              <a:lnSpc>
                <a:spcPct val="150000"/>
              </a:lnSpc>
              <a:spcBef>
                <a:spcPts val="0"/>
              </a:spcBef>
              <a:spcAft>
                <a:spcPts val="0"/>
              </a:spcAft>
              <a:buClr>
                <a:schemeClr val="dk1"/>
              </a:buClr>
              <a:buSzPts val="1300"/>
              <a:buChar char="●"/>
            </a:pPr>
            <a:r>
              <a:rPr lang="en-US">
                <a:solidFill>
                  <a:schemeClr val="dk1"/>
                </a:solidFill>
                <a:highlight>
                  <a:srgbClr val="FFFFFF"/>
                </a:highlight>
              </a:rPr>
              <a:t>Dynamic programming is faster than divide and conquer because it is more efficient.</a:t>
            </a:r>
            <a:endParaRPr>
              <a:solidFill>
                <a:schemeClr val="dk1"/>
              </a:solidFill>
              <a:highlight>
                <a:srgbClr val="FFFFFF"/>
              </a:highlight>
            </a:endParaRPr>
          </a:p>
          <a:p>
            <a:pPr indent="-311150" lvl="0" marL="457200" rtl="0" algn="l">
              <a:lnSpc>
                <a:spcPct val="150000"/>
              </a:lnSpc>
              <a:spcBef>
                <a:spcPts val="0"/>
              </a:spcBef>
              <a:spcAft>
                <a:spcPts val="0"/>
              </a:spcAft>
              <a:buClr>
                <a:schemeClr val="dk1"/>
              </a:buClr>
              <a:buSzPts val="1300"/>
              <a:buChar char="●"/>
            </a:pPr>
            <a:r>
              <a:rPr lang="en-US">
                <a:solidFill>
                  <a:schemeClr val="dk1"/>
                </a:solidFill>
                <a:highlight>
                  <a:srgbClr val="FFFFFF"/>
                </a:highlight>
              </a:rPr>
              <a:t>Matrix chain multiplication and binary search tree optimization are performed via dynamic programming, whilst merge sort, quick sort, and binary searching, matrixes use divide and conquer.</a:t>
            </a:r>
            <a:endParaRPr>
              <a:solidFill>
                <a:schemeClr val="dk1"/>
              </a:solidFill>
              <a:highlight>
                <a:srgbClr val="FFFFFF"/>
              </a:highlight>
            </a:endParaRPr>
          </a:p>
          <a:p>
            <a:pPr indent="0" lvl="0" marL="0" rtl="0" algn="l">
              <a:spcBef>
                <a:spcPts val="2400"/>
              </a:spcBef>
              <a:spcAft>
                <a:spcPts val="0"/>
              </a:spcAft>
              <a:buNone/>
            </a:pPr>
            <a:r>
              <a:t/>
            </a:r>
            <a:endParaRPr/>
          </a:p>
        </p:txBody>
      </p:sp>
      <p:pic>
        <p:nvPicPr>
          <p:cNvPr id="128" name="Google Shape;128;p20"/>
          <p:cNvPicPr preferRelativeResize="0"/>
          <p:nvPr/>
        </p:nvPicPr>
        <p:blipFill>
          <a:blip r:embed="rId3">
            <a:alphaModFix/>
          </a:blip>
          <a:stretch>
            <a:fillRect/>
          </a:stretch>
        </p:blipFill>
        <p:spPr>
          <a:xfrm>
            <a:off x="6473250" y="2041825"/>
            <a:ext cx="5491300" cy="3088850"/>
          </a:xfrm>
          <a:prstGeom prst="rect">
            <a:avLst/>
          </a:prstGeom>
          <a:noFill/>
          <a:ln cap="flat" cmpd="sng" w="9525">
            <a:solidFill>
              <a:schemeClr val="dk2"/>
            </a:solidFill>
            <a:prstDash val="solid"/>
            <a:round/>
            <a:headEnd len="sm" w="sm" type="none"/>
            <a:tailEnd len="sm" w="sm" type="none"/>
          </a:ln>
        </p:spPr>
      </p:pic>
      <p:sp>
        <p:nvSpPr>
          <p:cNvPr id="129" name="Google Shape;129;p20"/>
          <p:cNvSpPr txBox="1"/>
          <p:nvPr/>
        </p:nvSpPr>
        <p:spPr>
          <a:xfrm>
            <a:off x="8157775" y="5130675"/>
            <a:ext cx="259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a:t>
            </a:r>
            <a:r>
              <a:rPr lang="en-US" sz="800"/>
              <a:t>https://www.enjoyalgorithms.com/</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2"/>
              </a:buClr>
              <a:buSzPts val="6000"/>
              <a:buFont typeface="Georgia"/>
              <a:buNone/>
            </a:pPr>
            <a:r>
              <a:rPr lang="en-US" sz="2500"/>
              <a:t>Divide and Conquer</a:t>
            </a:r>
            <a:endParaRPr sz="2500"/>
          </a:p>
          <a:p>
            <a:pPr indent="0" lvl="0" marL="0" marR="0" rtl="0" algn="l">
              <a:lnSpc>
                <a:spcPct val="90000"/>
              </a:lnSpc>
              <a:spcBef>
                <a:spcPts val="0"/>
              </a:spcBef>
              <a:spcAft>
                <a:spcPts val="0"/>
              </a:spcAft>
              <a:buClr>
                <a:schemeClr val="dk2"/>
              </a:buClr>
              <a:buSzPts val="6000"/>
              <a:buFont typeface="Georgia"/>
              <a:buNone/>
            </a:pPr>
            <a:r>
              <a:rPr lang="en-US" sz="1800"/>
              <a:t>DAC vs Dynamic Programming</a:t>
            </a:r>
            <a:endParaRPr sz="1800"/>
          </a:p>
        </p:txBody>
      </p:sp>
      <p:sp>
        <p:nvSpPr>
          <p:cNvPr id="135" name="Google Shape;135;p21"/>
          <p:cNvSpPr txBox="1"/>
          <p:nvPr/>
        </p:nvSpPr>
        <p:spPr>
          <a:xfrm>
            <a:off x="337350" y="1915450"/>
            <a:ext cx="6255600" cy="5510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2400"/>
              </a:spcBef>
              <a:spcAft>
                <a:spcPts val="0"/>
              </a:spcAft>
              <a:buNone/>
            </a:pPr>
            <a:r>
              <a:rPr lang="en-US" sz="1300">
                <a:solidFill>
                  <a:schemeClr val="dk1"/>
                </a:solidFill>
                <a:highlight>
                  <a:srgbClr val="FFFFFF"/>
                </a:highlight>
              </a:rPr>
              <a:t>In the context of algorithms, </a:t>
            </a:r>
            <a:r>
              <a:rPr b="1" lang="en-US" sz="1300">
                <a:solidFill>
                  <a:schemeClr val="dk1"/>
                </a:solidFill>
                <a:highlight>
                  <a:srgbClr val="FFFFFF"/>
                </a:highlight>
              </a:rPr>
              <a:t>independent</a:t>
            </a:r>
            <a:r>
              <a:rPr lang="en-US" sz="1300">
                <a:solidFill>
                  <a:schemeClr val="dk1"/>
                </a:solidFill>
                <a:highlight>
                  <a:srgbClr val="FFFFFF"/>
                </a:highlight>
              </a:rPr>
              <a:t> means that the solution to one subproblem does not affect the solution to another subproblem. So, subproblems can be solved separately. An example of this is the idea of </a:t>
            </a:r>
            <a:r>
              <a:rPr lang="en-US" sz="1300">
                <a:solidFill>
                  <a:schemeClr val="dk1"/>
                </a:solidFill>
                <a:highlight>
                  <a:schemeClr val="accent1"/>
                </a:highlight>
              </a:rPr>
              <a:t>merge sort</a:t>
            </a:r>
            <a:r>
              <a:rPr lang="en-US" sz="1300">
                <a:solidFill>
                  <a:schemeClr val="dk1"/>
                </a:solidFill>
                <a:highlight>
                  <a:srgbClr val="FFFFFF"/>
                </a:highlight>
              </a:rPr>
              <a:t>, where we divide the input array into two equal subarrays. Then, we recursively sort these two subproblems, treating each subarray as a separate problem.</a:t>
            </a:r>
            <a:endParaRPr sz="1300">
              <a:solidFill>
                <a:schemeClr val="dk1"/>
              </a:solidFill>
              <a:highlight>
                <a:srgbClr val="FFFFFF"/>
              </a:highlight>
            </a:endParaRPr>
          </a:p>
          <a:p>
            <a:pPr indent="0" lvl="0" marL="0" rtl="0" algn="l">
              <a:lnSpc>
                <a:spcPct val="150000"/>
              </a:lnSpc>
              <a:spcBef>
                <a:spcPts val="2400"/>
              </a:spcBef>
              <a:spcAft>
                <a:spcPts val="0"/>
              </a:spcAft>
              <a:buNone/>
            </a:pPr>
            <a:r>
              <a:rPr lang="en-US" sz="1300">
                <a:solidFill>
                  <a:schemeClr val="dk1"/>
                </a:solidFill>
                <a:highlight>
                  <a:srgbClr val="FFFFFF"/>
                </a:highlight>
              </a:rPr>
              <a:t>On the other hand, </a:t>
            </a:r>
            <a:r>
              <a:rPr b="1" lang="en-US" sz="1300">
                <a:solidFill>
                  <a:schemeClr val="dk1"/>
                </a:solidFill>
                <a:highlight>
                  <a:srgbClr val="FFFFFF"/>
                </a:highlight>
              </a:rPr>
              <a:t>dependent</a:t>
            </a:r>
            <a:r>
              <a:rPr lang="en-US" sz="1300">
                <a:solidFill>
                  <a:schemeClr val="dk1"/>
                </a:solidFill>
                <a:highlight>
                  <a:srgbClr val="FFFFFF"/>
                </a:highlight>
              </a:rPr>
              <a:t> means that the solution to one subproblem relies on the solution to one or more smaller subproblems. So, the subproblems must be solved in a specific order. An example of this is the problem of </a:t>
            </a:r>
            <a:r>
              <a:rPr lang="en-US" sz="1300">
                <a:solidFill>
                  <a:schemeClr val="dk1"/>
                </a:solidFill>
                <a:highlight>
                  <a:schemeClr val="accent1"/>
                </a:highlight>
              </a:rPr>
              <a:t>finding the nth Fibonacci</a:t>
            </a:r>
            <a:r>
              <a:rPr lang="en-US" sz="1300">
                <a:solidFill>
                  <a:schemeClr val="dk1"/>
                </a:solidFill>
                <a:highlight>
                  <a:srgbClr val="FFFFFF"/>
                </a:highlight>
              </a:rPr>
              <a:t>. For finding the nth Fibonacci, we use the solutions of the two subproblems: Finding the (n - 1)th and (n - 2)th Fibonacci. To calculate the (n - 1)th Fibonacci, we use the solution to the (n - 2)th and (n - 3)th Fibonacci. In other words, here subproblems are dependent because we can not solve nth Fibonacci and (n - 1)th Fibonacci until we find the solution of (n-2)th Fibonacci.</a:t>
            </a:r>
            <a:endParaRPr sz="1300">
              <a:solidFill>
                <a:schemeClr val="dk1"/>
              </a:solidFill>
              <a:highlight>
                <a:srgbClr val="FFFFFF"/>
              </a:highlight>
            </a:endParaRPr>
          </a:p>
          <a:p>
            <a:pPr indent="0" lvl="0" marL="0" rtl="0" algn="l">
              <a:lnSpc>
                <a:spcPct val="150000"/>
              </a:lnSpc>
              <a:spcBef>
                <a:spcPts val="2400"/>
              </a:spcBef>
              <a:spcAft>
                <a:spcPts val="0"/>
              </a:spcAft>
              <a:buNone/>
            </a:pPr>
            <a:r>
              <a:t/>
            </a:r>
            <a:endParaRPr sz="1300">
              <a:solidFill>
                <a:schemeClr val="dk1"/>
              </a:solidFill>
              <a:highlight>
                <a:srgbClr val="FFFFFF"/>
              </a:highlight>
            </a:endParaRPr>
          </a:p>
          <a:p>
            <a:pPr indent="0" lvl="0" marL="0" rtl="0" algn="l">
              <a:lnSpc>
                <a:spcPct val="150000"/>
              </a:lnSpc>
              <a:spcBef>
                <a:spcPts val="2400"/>
              </a:spcBef>
              <a:spcAft>
                <a:spcPts val="0"/>
              </a:spcAft>
              <a:buNone/>
            </a:pPr>
            <a:r>
              <a:t/>
            </a:r>
            <a:endParaRPr sz="1300"/>
          </a:p>
        </p:txBody>
      </p:sp>
      <p:pic>
        <p:nvPicPr>
          <p:cNvPr id="136" name="Google Shape;136;p21"/>
          <p:cNvPicPr preferRelativeResize="0"/>
          <p:nvPr/>
        </p:nvPicPr>
        <p:blipFill>
          <a:blip r:embed="rId3">
            <a:alphaModFix/>
          </a:blip>
          <a:stretch>
            <a:fillRect/>
          </a:stretch>
        </p:blipFill>
        <p:spPr>
          <a:xfrm>
            <a:off x="6592950" y="2026625"/>
            <a:ext cx="5411949" cy="3044200"/>
          </a:xfrm>
          <a:prstGeom prst="rect">
            <a:avLst/>
          </a:prstGeom>
          <a:noFill/>
          <a:ln>
            <a:noFill/>
          </a:ln>
        </p:spPr>
      </p:pic>
      <p:sp>
        <p:nvSpPr>
          <p:cNvPr id="137" name="Google Shape;137;p21"/>
          <p:cNvSpPr txBox="1"/>
          <p:nvPr/>
        </p:nvSpPr>
        <p:spPr>
          <a:xfrm>
            <a:off x="8234725" y="5070825"/>
            <a:ext cx="2590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a:t>
            </a:r>
            <a:r>
              <a:rPr lang="en-US" sz="800"/>
              <a:t>https://www.enjoyalgorithms.com/</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2"/>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2"/>
              </a:buClr>
              <a:buSzPts val="6000"/>
              <a:buFont typeface="Georgia"/>
              <a:buNone/>
            </a:pPr>
            <a:r>
              <a:rPr lang="en-US" sz="2500"/>
              <a:t>Divide and Conquer</a:t>
            </a:r>
            <a:endParaRPr sz="2500"/>
          </a:p>
          <a:p>
            <a:pPr indent="0" lvl="0" marL="0" marR="0" rtl="0" algn="l">
              <a:lnSpc>
                <a:spcPct val="90000"/>
              </a:lnSpc>
              <a:spcBef>
                <a:spcPts val="0"/>
              </a:spcBef>
              <a:spcAft>
                <a:spcPts val="0"/>
              </a:spcAft>
              <a:buClr>
                <a:schemeClr val="dk2"/>
              </a:buClr>
              <a:buSzPts val="6000"/>
              <a:buFont typeface="Georgia"/>
              <a:buNone/>
            </a:pPr>
            <a:r>
              <a:rPr lang="en-US" sz="1800"/>
              <a:t>DAC vs Dynamic vs Greedy</a:t>
            </a:r>
            <a:endParaRPr sz="1800"/>
          </a:p>
        </p:txBody>
      </p:sp>
      <p:sp>
        <p:nvSpPr>
          <p:cNvPr id="143" name="Google Shape;143;p22"/>
          <p:cNvSpPr txBox="1"/>
          <p:nvPr/>
        </p:nvSpPr>
        <p:spPr>
          <a:xfrm>
            <a:off x="1368175" y="4326875"/>
            <a:ext cx="25908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a:t>
            </a:r>
            <a:r>
              <a:rPr lang="en-US" sz="800">
                <a:solidFill>
                  <a:schemeClr val="dk1"/>
                </a:solidFill>
              </a:rPr>
              <a:t>https://en.differbetween.com/</a:t>
            </a:r>
            <a:endParaRPr sz="800">
              <a:solidFill>
                <a:schemeClr val="dk1"/>
              </a:solidFill>
            </a:endParaRPr>
          </a:p>
          <a:p>
            <a:pPr indent="0" lvl="0" marL="0" marR="0" rtl="0" algn="l">
              <a:lnSpc>
                <a:spcPct val="100000"/>
              </a:lnSpc>
              <a:spcBef>
                <a:spcPts val="0"/>
              </a:spcBef>
              <a:spcAft>
                <a:spcPts val="0"/>
              </a:spcAft>
              <a:buClr>
                <a:srgbClr val="000000"/>
              </a:buClr>
              <a:buSzPts val="800"/>
              <a:buFont typeface="Arial"/>
              <a:buNone/>
            </a:pPr>
            <a:r>
              <a:t/>
            </a:r>
            <a:endParaRPr sz="800"/>
          </a:p>
        </p:txBody>
      </p:sp>
      <p:pic>
        <p:nvPicPr>
          <p:cNvPr id="144" name="Google Shape;144;p22"/>
          <p:cNvPicPr preferRelativeResize="0"/>
          <p:nvPr/>
        </p:nvPicPr>
        <p:blipFill rotWithShape="1">
          <a:blip r:embed="rId3">
            <a:alphaModFix/>
          </a:blip>
          <a:srcRect b="3437" l="0" r="1874" t="0"/>
          <a:stretch/>
        </p:blipFill>
        <p:spPr>
          <a:xfrm>
            <a:off x="337350" y="1978250"/>
            <a:ext cx="4430350" cy="2391275"/>
          </a:xfrm>
          <a:prstGeom prst="rect">
            <a:avLst/>
          </a:prstGeom>
          <a:noFill/>
          <a:ln>
            <a:noFill/>
          </a:ln>
        </p:spPr>
      </p:pic>
      <p:pic>
        <p:nvPicPr>
          <p:cNvPr id="145" name="Google Shape;145;p22"/>
          <p:cNvPicPr preferRelativeResize="0"/>
          <p:nvPr/>
        </p:nvPicPr>
        <p:blipFill>
          <a:blip r:embed="rId4">
            <a:alphaModFix/>
          </a:blip>
          <a:stretch>
            <a:fillRect/>
          </a:stretch>
        </p:blipFill>
        <p:spPr>
          <a:xfrm>
            <a:off x="4920100" y="1728879"/>
            <a:ext cx="7119499" cy="3656834"/>
          </a:xfrm>
          <a:prstGeom prst="rect">
            <a:avLst/>
          </a:prstGeom>
          <a:noFill/>
          <a:ln>
            <a:noFill/>
          </a:ln>
        </p:spPr>
      </p:pic>
      <p:sp>
        <p:nvSpPr>
          <p:cNvPr id="146" name="Google Shape;146;p22"/>
          <p:cNvSpPr txBox="1"/>
          <p:nvPr/>
        </p:nvSpPr>
        <p:spPr>
          <a:xfrm>
            <a:off x="7645400" y="5385713"/>
            <a:ext cx="16689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a:t>
            </a:r>
            <a:r>
              <a:rPr lang="en-US" sz="800">
                <a:solidFill>
                  <a:schemeClr val="dk1"/>
                </a:solidFill>
              </a:rPr>
              <a:t>https://dev.to/</a:t>
            </a:r>
            <a:endParaRPr sz="800"/>
          </a:p>
        </p:txBody>
      </p:sp>
      <p:pic>
        <p:nvPicPr>
          <p:cNvPr id="147" name="Google Shape;147;p22"/>
          <p:cNvPicPr preferRelativeResize="0"/>
          <p:nvPr/>
        </p:nvPicPr>
        <p:blipFill rotWithShape="1">
          <a:blip r:embed="rId5">
            <a:alphaModFix/>
          </a:blip>
          <a:srcRect b="33428" l="7378" r="5921" t="20494"/>
          <a:stretch/>
        </p:blipFill>
        <p:spPr>
          <a:xfrm>
            <a:off x="495975" y="4686025"/>
            <a:ext cx="4271726" cy="1702619"/>
          </a:xfrm>
          <a:prstGeom prst="rect">
            <a:avLst/>
          </a:prstGeom>
          <a:noFill/>
          <a:ln>
            <a:noFill/>
          </a:ln>
        </p:spPr>
      </p:pic>
      <p:sp>
        <p:nvSpPr>
          <p:cNvPr id="148" name="Google Shape;148;p22"/>
          <p:cNvSpPr txBox="1"/>
          <p:nvPr/>
        </p:nvSpPr>
        <p:spPr>
          <a:xfrm>
            <a:off x="1633275" y="6145250"/>
            <a:ext cx="1864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a:t>
            </a:r>
            <a:r>
              <a:rPr lang="en-US" sz="800">
                <a:solidFill>
                  <a:schemeClr val="dk1"/>
                </a:solidFill>
              </a:rPr>
              <a:t>https://slidetodoc.com/</a:t>
            </a:r>
            <a:endParaRPr sz="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3"/>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2"/>
              </a:buClr>
              <a:buSzPts val="6000"/>
              <a:buFont typeface="Georgia"/>
              <a:buNone/>
            </a:pPr>
            <a:r>
              <a:rPr lang="en-US" sz="2500"/>
              <a:t>Divide and Conquer</a:t>
            </a:r>
            <a:endParaRPr sz="2500"/>
          </a:p>
          <a:p>
            <a:pPr indent="0" lvl="0" marL="0" marR="0" rtl="0" algn="l">
              <a:lnSpc>
                <a:spcPct val="90000"/>
              </a:lnSpc>
              <a:spcBef>
                <a:spcPts val="0"/>
              </a:spcBef>
              <a:spcAft>
                <a:spcPts val="0"/>
              </a:spcAft>
              <a:buClr>
                <a:schemeClr val="dk2"/>
              </a:buClr>
              <a:buSzPts val="6000"/>
              <a:buFont typeface="Georgia"/>
              <a:buNone/>
            </a:pPr>
            <a:r>
              <a:rPr lang="en-US" sz="1800"/>
              <a:t>Max Element in an Array</a:t>
            </a:r>
            <a:endParaRPr sz="1800"/>
          </a:p>
        </p:txBody>
      </p:sp>
      <p:sp>
        <p:nvSpPr>
          <p:cNvPr id="154" name="Google Shape;154;p23"/>
          <p:cNvSpPr txBox="1"/>
          <p:nvPr/>
        </p:nvSpPr>
        <p:spPr>
          <a:xfrm>
            <a:off x="419575" y="1926500"/>
            <a:ext cx="6575400" cy="1143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15000"/>
              </a:lnSpc>
              <a:spcBef>
                <a:spcPts val="1400"/>
              </a:spcBef>
              <a:spcAft>
                <a:spcPts val="0"/>
              </a:spcAft>
              <a:buClr>
                <a:schemeClr val="dk1"/>
              </a:buClr>
              <a:buSzPts val="1400"/>
              <a:buChar char="●"/>
            </a:pPr>
            <a:r>
              <a:rPr b="1" lang="en-US">
                <a:solidFill>
                  <a:schemeClr val="dk1"/>
                </a:solidFill>
                <a:highlight>
                  <a:srgbClr val="FFFFFF"/>
                </a:highlight>
              </a:rPr>
              <a:t>Divide</a:t>
            </a:r>
            <a:r>
              <a:rPr lang="en-US">
                <a:solidFill>
                  <a:schemeClr val="dk1"/>
                </a:solidFill>
                <a:highlight>
                  <a:srgbClr val="FFFFFF"/>
                </a:highlight>
              </a:rPr>
              <a:t>: Divide array into two halves.</a:t>
            </a:r>
            <a:endParaRPr>
              <a:solidFill>
                <a:schemeClr val="dk1"/>
              </a:solidFill>
              <a:highlight>
                <a:srgbClr val="FFFFFF"/>
              </a:highlight>
            </a:endParaRPr>
          </a:p>
          <a:p>
            <a:pPr indent="-317500" lvl="0" marL="457200" marR="0" rtl="0" algn="l">
              <a:lnSpc>
                <a:spcPct val="115000"/>
              </a:lnSpc>
              <a:spcBef>
                <a:spcPts val="0"/>
              </a:spcBef>
              <a:spcAft>
                <a:spcPts val="0"/>
              </a:spcAft>
              <a:buClr>
                <a:schemeClr val="dk1"/>
              </a:buClr>
              <a:buSzPts val="1400"/>
              <a:buChar char="●"/>
            </a:pPr>
            <a:r>
              <a:rPr b="1" lang="en-US">
                <a:solidFill>
                  <a:schemeClr val="dk1"/>
                </a:solidFill>
                <a:highlight>
                  <a:srgbClr val="FFFFFF"/>
                </a:highlight>
              </a:rPr>
              <a:t>Conquer</a:t>
            </a:r>
            <a:r>
              <a:rPr lang="en-US">
                <a:solidFill>
                  <a:schemeClr val="dk1"/>
                </a:solidFill>
                <a:highlight>
                  <a:srgbClr val="FFFFFF"/>
                </a:highlight>
              </a:rPr>
              <a:t>: Recursively find maximum and minimum of both halves.</a:t>
            </a:r>
            <a:endParaRPr>
              <a:solidFill>
                <a:schemeClr val="dk1"/>
              </a:solidFill>
              <a:highlight>
                <a:srgbClr val="FFFFFF"/>
              </a:highlight>
            </a:endParaRPr>
          </a:p>
          <a:p>
            <a:pPr indent="-317500" lvl="0" marL="457200" marR="0" rtl="0" algn="l">
              <a:lnSpc>
                <a:spcPct val="115000"/>
              </a:lnSpc>
              <a:spcBef>
                <a:spcPts val="0"/>
              </a:spcBef>
              <a:spcAft>
                <a:spcPts val="0"/>
              </a:spcAft>
              <a:buClr>
                <a:schemeClr val="dk1"/>
              </a:buClr>
              <a:buSzPts val="1400"/>
              <a:buChar char="●"/>
            </a:pPr>
            <a:r>
              <a:rPr b="1" lang="en-US">
                <a:solidFill>
                  <a:schemeClr val="dk1"/>
                </a:solidFill>
                <a:highlight>
                  <a:srgbClr val="FFFFFF"/>
                </a:highlight>
              </a:rPr>
              <a:t>Combine</a:t>
            </a:r>
            <a:r>
              <a:rPr lang="en-US">
                <a:solidFill>
                  <a:schemeClr val="dk1"/>
                </a:solidFill>
                <a:highlight>
                  <a:srgbClr val="FFFFFF"/>
                </a:highlight>
              </a:rPr>
              <a:t>: Compare maximum of both halves to get overall maximum and compare minimum of both halves to get overall minimum.</a:t>
            </a:r>
            <a:endParaRPr>
              <a:solidFill>
                <a:schemeClr val="dk1"/>
              </a:solidFill>
              <a:highlight>
                <a:srgbClr val="FFFFFF"/>
              </a:highlight>
            </a:endParaRPr>
          </a:p>
        </p:txBody>
      </p:sp>
      <p:pic>
        <p:nvPicPr>
          <p:cNvPr id="155" name="Google Shape;155;p23"/>
          <p:cNvPicPr preferRelativeResize="0"/>
          <p:nvPr/>
        </p:nvPicPr>
        <p:blipFill>
          <a:blip r:embed="rId3">
            <a:alphaModFix/>
          </a:blip>
          <a:stretch>
            <a:fillRect/>
          </a:stretch>
        </p:blipFill>
        <p:spPr>
          <a:xfrm>
            <a:off x="7267975" y="1176326"/>
            <a:ext cx="4362500" cy="5008801"/>
          </a:xfrm>
          <a:prstGeom prst="rect">
            <a:avLst/>
          </a:prstGeom>
          <a:noFill/>
          <a:ln>
            <a:noFill/>
          </a:ln>
        </p:spPr>
      </p:pic>
      <p:sp>
        <p:nvSpPr>
          <p:cNvPr id="156" name="Google Shape;156;p23"/>
          <p:cNvSpPr txBox="1"/>
          <p:nvPr/>
        </p:nvSpPr>
        <p:spPr>
          <a:xfrm>
            <a:off x="8614775" y="6185125"/>
            <a:ext cx="22290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a:t>
            </a:r>
            <a:r>
              <a:rPr lang="en-US" sz="800">
                <a:solidFill>
                  <a:schemeClr val="dk1"/>
                </a:solidFill>
              </a:rPr>
              <a:t>https://codecrucks.com/</a:t>
            </a:r>
            <a:endParaRPr sz="800"/>
          </a:p>
        </p:txBody>
      </p:sp>
      <p:pic>
        <p:nvPicPr>
          <p:cNvPr id="157" name="Google Shape;157;p23"/>
          <p:cNvPicPr preferRelativeResize="0"/>
          <p:nvPr/>
        </p:nvPicPr>
        <p:blipFill>
          <a:blip r:embed="rId4">
            <a:alphaModFix/>
          </a:blip>
          <a:stretch>
            <a:fillRect/>
          </a:stretch>
        </p:blipFill>
        <p:spPr>
          <a:xfrm>
            <a:off x="648375" y="3027175"/>
            <a:ext cx="5265469" cy="3465750"/>
          </a:xfrm>
          <a:prstGeom prst="rect">
            <a:avLst/>
          </a:prstGeom>
          <a:noFill/>
          <a:ln>
            <a:noFill/>
          </a:ln>
        </p:spPr>
      </p:pic>
      <p:sp>
        <p:nvSpPr>
          <p:cNvPr id="158" name="Google Shape;158;p23"/>
          <p:cNvSpPr txBox="1"/>
          <p:nvPr/>
        </p:nvSpPr>
        <p:spPr>
          <a:xfrm>
            <a:off x="2592775" y="6492925"/>
            <a:ext cx="22290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a:t>
            </a:r>
            <a:r>
              <a:rPr lang="en-US" sz="800">
                <a:solidFill>
                  <a:schemeClr val="dk1"/>
                </a:solidFill>
              </a:rPr>
              <a:t>https://technologystrive.com/</a:t>
            </a:r>
            <a:endParaRPr sz="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4"/>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2"/>
              </a:buClr>
              <a:buSzPts val="6000"/>
              <a:buFont typeface="Georgia"/>
              <a:buNone/>
            </a:pPr>
            <a:r>
              <a:rPr lang="en-US" sz="2500"/>
              <a:t>Divide and Conquer</a:t>
            </a:r>
            <a:endParaRPr sz="2500"/>
          </a:p>
          <a:p>
            <a:pPr indent="0" lvl="0" marL="0" marR="0" rtl="0" algn="l">
              <a:lnSpc>
                <a:spcPct val="90000"/>
              </a:lnSpc>
              <a:spcBef>
                <a:spcPts val="0"/>
              </a:spcBef>
              <a:spcAft>
                <a:spcPts val="0"/>
              </a:spcAft>
              <a:buClr>
                <a:schemeClr val="dk2"/>
              </a:buClr>
              <a:buSzPts val="6000"/>
              <a:buFont typeface="Georgia"/>
              <a:buNone/>
            </a:pPr>
            <a:r>
              <a:rPr lang="en-US" sz="1800"/>
              <a:t>Merge Sort Algorithm</a:t>
            </a:r>
            <a:endParaRPr sz="1800"/>
          </a:p>
        </p:txBody>
      </p:sp>
      <p:sp>
        <p:nvSpPr>
          <p:cNvPr id="164" name="Google Shape;164;p24"/>
          <p:cNvSpPr txBox="1"/>
          <p:nvPr/>
        </p:nvSpPr>
        <p:spPr>
          <a:xfrm>
            <a:off x="419575" y="1926500"/>
            <a:ext cx="5540400" cy="452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000"/>
              <a:buFont typeface="Arial"/>
              <a:buNone/>
            </a:pPr>
            <a:r>
              <a:rPr lang="en-US" sz="1300">
                <a:solidFill>
                  <a:srgbClr val="202122"/>
                </a:solidFill>
                <a:highlight>
                  <a:schemeClr val="lt1"/>
                </a:highlight>
              </a:rPr>
              <a:t>Merge sort is a sorting algorithm that works by dividing an array into smaller subarrays, sorting each subarray, and then merging the sorted subarrays back together to form the final sorted array.</a:t>
            </a:r>
            <a:endParaRPr sz="1300">
              <a:solidFill>
                <a:srgbClr val="202122"/>
              </a:solidFill>
              <a:highlight>
                <a:schemeClr val="lt1"/>
              </a:highlight>
            </a:endParaRPr>
          </a:p>
          <a:p>
            <a:pPr indent="0" lvl="0" marL="0" rtl="0" algn="l">
              <a:lnSpc>
                <a:spcPct val="115000"/>
              </a:lnSpc>
              <a:spcBef>
                <a:spcPts val="0"/>
              </a:spcBef>
              <a:spcAft>
                <a:spcPts val="0"/>
              </a:spcAft>
              <a:buClr>
                <a:schemeClr val="dk1"/>
              </a:buClr>
              <a:buSzPts val="1000"/>
              <a:buFont typeface="Arial"/>
              <a:buNone/>
            </a:pPr>
            <a:r>
              <a:t/>
            </a:r>
            <a:endParaRPr sz="1300">
              <a:solidFill>
                <a:srgbClr val="202122"/>
              </a:solidFill>
              <a:highlight>
                <a:schemeClr val="lt1"/>
              </a:highlight>
            </a:endParaRPr>
          </a:p>
          <a:p>
            <a:pPr indent="0" lvl="0" marL="0" rtl="0" algn="l">
              <a:lnSpc>
                <a:spcPct val="115000"/>
              </a:lnSpc>
              <a:spcBef>
                <a:spcPts val="0"/>
              </a:spcBef>
              <a:spcAft>
                <a:spcPts val="0"/>
              </a:spcAft>
              <a:buClr>
                <a:schemeClr val="dk1"/>
              </a:buClr>
              <a:buSzPts val="1000"/>
              <a:buFont typeface="Arial"/>
              <a:buNone/>
            </a:pPr>
            <a:r>
              <a:rPr lang="en-US" sz="1300">
                <a:solidFill>
                  <a:srgbClr val="202122"/>
                </a:solidFill>
                <a:highlight>
                  <a:schemeClr val="lt1"/>
                </a:highlight>
              </a:rPr>
              <a:t>In simple terms, we can say that the process of merge sort is to divide the array into two halves, sort each half, and then merge the sorted halves back together. This process is repeated until the entire array is sorted.</a:t>
            </a:r>
            <a:endParaRPr sz="1300">
              <a:solidFill>
                <a:srgbClr val="202122"/>
              </a:solidFill>
              <a:highlight>
                <a:schemeClr val="lt1"/>
              </a:highlight>
            </a:endParaRPr>
          </a:p>
          <a:p>
            <a:pPr indent="0" lvl="0" marL="0" rtl="0" algn="l">
              <a:lnSpc>
                <a:spcPct val="115000"/>
              </a:lnSpc>
              <a:spcBef>
                <a:spcPts val="0"/>
              </a:spcBef>
              <a:spcAft>
                <a:spcPts val="0"/>
              </a:spcAft>
              <a:buClr>
                <a:schemeClr val="dk1"/>
              </a:buClr>
              <a:buSzPts val="1000"/>
              <a:buFont typeface="Arial"/>
              <a:buNone/>
            </a:pPr>
            <a:r>
              <a:t/>
            </a:r>
            <a:endParaRPr sz="1300">
              <a:solidFill>
                <a:srgbClr val="202122"/>
              </a:solidFill>
              <a:highlight>
                <a:schemeClr val="lt1"/>
              </a:highlight>
            </a:endParaRPr>
          </a:p>
          <a:p>
            <a:pPr indent="0" lvl="0" marL="0" rtl="0" algn="l">
              <a:lnSpc>
                <a:spcPct val="115000"/>
              </a:lnSpc>
              <a:spcBef>
                <a:spcPts val="0"/>
              </a:spcBef>
              <a:spcAft>
                <a:spcPts val="0"/>
              </a:spcAft>
              <a:buClr>
                <a:schemeClr val="dk1"/>
              </a:buClr>
              <a:buSzPts val="1000"/>
              <a:buFont typeface="Arial"/>
              <a:buNone/>
            </a:pPr>
            <a:r>
              <a:rPr lang="en-US" sz="1300">
                <a:solidFill>
                  <a:srgbClr val="202122"/>
                </a:solidFill>
                <a:highlight>
                  <a:schemeClr val="lt1"/>
                </a:highlight>
              </a:rPr>
              <a:t>Think of it as a recursive algorithm continuously splits the array in half until it cannot be further divided. This means that if the array becomes empty or has only one element left, the dividing will stop, i.e. it is the base case to stop the recursion. If the array has multiple elements, split the array into halves and recursively invoke the merge sort on each of the halves. </a:t>
            </a:r>
            <a:endParaRPr sz="1300">
              <a:solidFill>
                <a:srgbClr val="202122"/>
              </a:solidFill>
              <a:highlight>
                <a:schemeClr val="lt1"/>
              </a:highlight>
            </a:endParaRPr>
          </a:p>
          <a:p>
            <a:pPr indent="0" lvl="0" marL="0" rtl="0" algn="l">
              <a:lnSpc>
                <a:spcPct val="115000"/>
              </a:lnSpc>
              <a:spcBef>
                <a:spcPts val="0"/>
              </a:spcBef>
              <a:spcAft>
                <a:spcPts val="0"/>
              </a:spcAft>
              <a:buClr>
                <a:schemeClr val="dk1"/>
              </a:buClr>
              <a:buSzPts val="1000"/>
              <a:buFont typeface="Arial"/>
              <a:buNone/>
            </a:pPr>
            <a:r>
              <a:t/>
            </a:r>
            <a:endParaRPr sz="1300">
              <a:solidFill>
                <a:srgbClr val="202122"/>
              </a:solidFill>
              <a:highlight>
                <a:schemeClr val="lt1"/>
              </a:highlight>
            </a:endParaRPr>
          </a:p>
          <a:p>
            <a:pPr indent="0" lvl="0" marL="0" rtl="0" algn="l">
              <a:lnSpc>
                <a:spcPct val="115000"/>
              </a:lnSpc>
              <a:spcBef>
                <a:spcPts val="0"/>
              </a:spcBef>
              <a:spcAft>
                <a:spcPts val="0"/>
              </a:spcAft>
              <a:buNone/>
            </a:pPr>
            <a:r>
              <a:rPr lang="en-US" sz="1300">
                <a:solidFill>
                  <a:srgbClr val="202122"/>
                </a:solidFill>
                <a:highlight>
                  <a:schemeClr val="lt1"/>
                </a:highlight>
              </a:rPr>
              <a:t>Finally, when both halves are sorted, the merge operation is applied. Merge operation is the process of taking two smaller sorted arrays and combining them to eventually make a larger one.</a:t>
            </a:r>
            <a:endParaRPr b="1" sz="1300">
              <a:solidFill>
                <a:schemeClr val="dk1"/>
              </a:solidFill>
              <a:highlight>
                <a:srgbClr val="FFFFFF"/>
              </a:highlight>
            </a:endParaRPr>
          </a:p>
        </p:txBody>
      </p:sp>
      <p:sp>
        <p:nvSpPr>
          <p:cNvPr id="165" name="Google Shape;165;p24"/>
          <p:cNvSpPr txBox="1"/>
          <p:nvPr/>
        </p:nvSpPr>
        <p:spPr>
          <a:xfrm>
            <a:off x="8614775" y="6185125"/>
            <a:ext cx="22290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a:t>
            </a:r>
            <a:r>
              <a:rPr lang="en-US" sz="800">
                <a:solidFill>
                  <a:schemeClr val="dk1"/>
                </a:solidFill>
              </a:rPr>
              <a:t>https://jojozhuang.github.io/</a:t>
            </a:r>
            <a:endParaRPr sz="800">
              <a:solidFill>
                <a:schemeClr val="dk1"/>
              </a:solidFill>
            </a:endParaRPr>
          </a:p>
        </p:txBody>
      </p:sp>
      <p:pic>
        <p:nvPicPr>
          <p:cNvPr id="166" name="Google Shape;166;p24"/>
          <p:cNvPicPr preferRelativeResize="0"/>
          <p:nvPr/>
        </p:nvPicPr>
        <p:blipFill rotWithShape="1">
          <a:blip r:embed="rId3">
            <a:alphaModFix/>
          </a:blip>
          <a:srcRect b="6060" l="4942" r="6318" t="5849"/>
          <a:stretch/>
        </p:blipFill>
        <p:spPr>
          <a:xfrm>
            <a:off x="6367175" y="1237350"/>
            <a:ext cx="5618849" cy="4860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NCG Cover Slides">
  <a:themeElements>
    <a:clrScheme name="uncg-brand-2018_v1">
      <a:dk1>
        <a:srgbClr val="000000"/>
      </a:dk1>
      <a:lt1>
        <a:srgbClr val="FFFFFF"/>
      </a:lt1>
      <a:dk2>
        <a:srgbClr val="0F2044"/>
      </a:dk2>
      <a:lt2>
        <a:srgbClr val="BEC0C2"/>
      </a:lt2>
      <a:accent1>
        <a:srgbClr val="FFB71B"/>
      </a:accent1>
      <a:accent2>
        <a:srgbClr val="92D1B3"/>
      </a:accent2>
      <a:accent3>
        <a:srgbClr val="00698C"/>
      </a:accent3>
      <a:accent4>
        <a:srgbClr val="A00C30"/>
      </a:accent4>
      <a:accent5>
        <a:srgbClr val="A59C87"/>
      </a:accent5>
      <a:accent6>
        <a:srgbClr val="4FC2BF"/>
      </a:accent6>
      <a:hlink>
        <a:srgbClr val="00698C"/>
      </a:hlink>
      <a:folHlink>
        <a:srgbClr val="A6B0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UNCG-White-TopNavyBar">
  <a:themeElements>
    <a:clrScheme name="uncg-brand-2018_v1">
      <a:dk1>
        <a:srgbClr val="000000"/>
      </a:dk1>
      <a:lt1>
        <a:srgbClr val="FFFFFF"/>
      </a:lt1>
      <a:dk2>
        <a:srgbClr val="0F2044"/>
      </a:dk2>
      <a:lt2>
        <a:srgbClr val="BEC0C2"/>
      </a:lt2>
      <a:accent1>
        <a:srgbClr val="FFB71B"/>
      </a:accent1>
      <a:accent2>
        <a:srgbClr val="92D1B3"/>
      </a:accent2>
      <a:accent3>
        <a:srgbClr val="00698C"/>
      </a:accent3>
      <a:accent4>
        <a:srgbClr val="A00C30"/>
      </a:accent4>
      <a:accent5>
        <a:srgbClr val="A59C87"/>
      </a:accent5>
      <a:accent6>
        <a:srgbClr val="4FC2BF"/>
      </a:accent6>
      <a:hlink>
        <a:srgbClr val="00698C"/>
      </a:hlink>
      <a:folHlink>
        <a:srgbClr val="A6B0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